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4630400" cy="8229600"/>
  <p:notesSz cx="8229600" cy="14630400"/>
  <p:embeddedFontLst>
    <p:embeddedFont>
      <p:font typeface="Open Sans" panose="020B0606030504020204" pitchFamily="34" charset="0"/>
      <p:regular r:id="rId28"/>
      <p:bold r:id="rId29"/>
      <p:italic r:id="rId30"/>
      <p:boldItalic r:id="rId31"/>
    </p:embeddedFont>
    <p:embeddedFont>
      <p:font typeface="Open Sans Light" panose="020B0306030504020204" pitchFamily="3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069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10" Type="http://schemas.openxmlformats.org/officeDocument/2006/relationships/image" Target="../media/image58.svg"/><Relationship Id="rId4" Type="http://schemas.openxmlformats.org/officeDocument/2006/relationships/image" Target="../media/image52.svg"/><Relationship Id="rId9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6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1.sv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svg"/><Relationship Id="rId4" Type="http://schemas.openxmlformats.org/officeDocument/2006/relationships/image" Target="../media/image69.svg"/><Relationship Id="rId9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13" Type="http://schemas.openxmlformats.org/officeDocument/2006/relationships/image" Target="../media/image90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9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3.sv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svg"/><Relationship Id="rId4" Type="http://schemas.openxmlformats.org/officeDocument/2006/relationships/image" Target="../media/image81.svg"/><Relationship Id="rId9" Type="http://schemas.openxmlformats.org/officeDocument/2006/relationships/image" Target="../media/image86.png"/><Relationship Id="rId14" Type="http://schemas.openxmlformats.org/officeDocument/2006/relationships/image" Target="../media/image91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svg"/><Relationship Id="rId13" Type="http://schemas.openxmlformats.org/officeDocument/2006/relationships/image" Target="../media/image102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17" Type="http://schemas.openxmlformats.org/officeDocument/2006/relationships/image" Target="../media/image106.sv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5.png"/><Relationship Id="rId11" Type="http://schemas.openxmlformats.org/officeDocument/2006/relationships/image" Target="../media/image100.svg"/><Relationship Id="rId5" Type="http://schemas.openxmlformats.org/officeDocument/2006/relationships/image" Target="../media/image94.svg"/><Relationship Id="rId15" Type="http://schemas.openxmlformats.org/officeDocument/2006/relationships/image" Target="../media/image10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3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2.sv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EPA Preparation: Scenario Demonstration (AM1)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A comprehensive guide to structure, criteria, tasks, skills, and what to expect during your assessment.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" name="Text 1"/>
          <p:cNvSpPr/>
          <p:nvPr/>
        </p:nvSpPr>
        <p:spPr>
          <a:xfrm>
            <a:off x="793790" y="1286232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Demonstration 2</a:t>
            </a:r>
            <a:endParaRPr lang="en-US" sz="8900" dirty="0"/>
          </a:p>
        </p:txBody>
      </p:sp>
      <p:sp>
        <p:nvSpPr>
          <p:cNvPr id="5" name="Text 2"/>
          <p:cNvSpPr/>
          <p:nvPr/>
        </p:nvSpPr>
        <p:spPr>
          <a:xfrm>
            <a:off x="793790" y="3044071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Analysis &amp; Validation</a:t>
            </a:r>
            <a:endParaRPr lang="en-US" sz="3550" dirty="0"/>
          </a:p>
        </p:txBody>
      </p:sp>
      <p:sp>
        <p:nvSpPr>
          <p:cNvPr id="6" name="Shape 3"/>
          <p:cNvSpPr/>
          <p:nvPr/>
        </p:nvSpPr>
        <p:spPr>
          <a:xfrm>
            <a:off x="793790" y="3951208"/>
            <a:ext cx="13042821" cy="2992041"/>
          </a:xfrm>
          <a:prstGeom prst="roundRect">
            <a:avLst>
              <a:gd name="adj" fmla="val 3184"/>
            </a:avLst>
          </a:prstGeom>
          <a:solidFill>
            <a:srgbClr val="F9D2D9"/>
          </a:solidFill>
          <a:ln w="762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7" name="Shape 4"/>
          <p:cNvSpPr/>
          <p:nvPr/>
        </p:nvSpPr>
        <p:spPr>
          <a:xfrm>
            <a:off x="801410" y="3958828"/>
            <a:ext cx="4342448" cy="1669852"/>
          </a:xfrm>
          <a:prstGeom prst="roundRect">
            <a:avLst>
              <a:gd name="adj" fmla="val 5705"/>
            </a:avLst>
          </a:prstGeom>
          <a:solidFill>
            <a:srgbClr val="F9D2D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1028224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Filter Datasets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8224" y="4676061"/>
            <a:ext cx="35486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Apply criteria to extract relevant records for analysis.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143857" y="3958828"/>
            <a:ext cx="4342567" cy="1669852"/>
          </a:xfrm>
          <a:prstGeom prst="rect">
            <a:avLst/>
          </a:prstGeom>
          <a:solidFill>
            <a:srgbClr val="F9D2D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Shape 8"/>
          <p:cNvSpPr/>
          <p:nvPr/>
        </p:nvSpPr>
        <p:spPr>
          <a:xfrm>
            <a:off x="5143857" y="3958828"/>
            <a:ext cx="30480" cy="1669852"/>
          </a:xfrm>
          <a:prstGeom prst="roundRect">
            <a:avLst>
              <a:gd name="adj" fmla="val 312558"/>
            </a:avLst>
          </a:prstGeom>
          <a:solidFill>
            <a:srgbClr val="DFB8B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Text 9"/>
          <p:cNvSpPr/>
          <p:nvPr/>
        </p:nvSpPr>
        <p:spPr>
          <a:xfrm>
            <a:off x="5710833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Apply Basic Statistics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5710833" y="4676061"/>
            <a:ext cx="320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Use appropriate statistical measures to analyse data.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4860369" y="4510207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FFFFFF"/>
          </a:solidFill>
          <a:ln w="3048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2054" y="4651891"/>
            <a:ext cx="283488" cy="283488"/>
          </a:xfrm>
          <a:prstGeom prst="rect">
            <a:avLst/>
          </a:prstGeom>
        </p:spPr>
      </p:pic>
      <p:sp>
        <p:nvSpPr>
          <p:cNvPr id="16" name="Shape 12"/>
          <p:cNvSpPr/>
          <p:nvPr/>
        </p:nvSpPr>
        <p:spPr>
          <a:xfrm>
            <a:off x="9486424" y="3958828"/>
            <a:ext cx="4342567" cy="1669852"/>
          </a:xfrm>
          <a:prstGeom prst="rect">
            <a:avLst/>
          </a:prstGeom>
          <a:solidFill>
            <a:srgbClr val="F9D2D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7" name="Shape 13"/>
          <p:cNvSpPr/>
          <p:nvPr/>
        </p:nvSpPr>
        <p:spPr>
          <a:xfrm>
            <a:off x="9486424" y="3958828"/>
            <a:ext cx="30480" cy="1669852"/>
          </a:xfrm>
          <a:prstGeom prst="roundRect">
            <a:avLst>
              <a:gd name="adj" fmla="val 312558"/>
            </a:avLst>
          </a:prstGeom>
          <a:solidFill>
            <a:srgbClr val="DFB8B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8" name="Text 14"/>
          <p:cNvSpPr/>
          <p:nvPr/>
        </p:nvSpPr>
        <p:spPr>
          <a:xfrm>
            <a:off x="10053399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 Errors</a:t>
            </a:r>
            <a:endParaRPr lang="en-US" sz="2200" dirty="0"/>
          </a:p>
        </p:txBody>
      </p:sp>
      <p:sp>
        <p:nvSpPr>
          <p:cNvPr id="19" name="Text 15"/>
          <p:cNvSpPr/>
          <p:nvPr/>
        </p:nvSpPr>
        <p:spPr>
          <a:xfrm>
            <a:off x="10053399" y="4676061"/>
            <a:ext cx="354877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Spot inconsistencies, outliers, and data quality issues.</a:t>
            </a:r>
            <a:endParaRPr lang="en-US" sz="1750" dirty="0"/>
          </a:p>
        </p:txBody>
      </p:sp>
      <p:sp>
        <p:nvSpPr>
          <p:cNvPr id="20" name="Shape 16"/>
          <p:cNvSpPr/>
          <p:nvPr/>
        </p:nvSpPr>
        <p:spPr>
          <a:xfrm>
            <a:off x="9202936" y="4510207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FFFFFF"/>
          </a:solidFill>
          <a:ln w="3048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2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44620" y="4651891"/>
            <a:ext cx="283488" cy="283488"/>
          </a:xfrm>
          <a:prstGeom prst="rect">
            <a:avLst/>
          </a:prstGeom>
        </p:spPr>
      </p:pic>
      <p:sp>
        <p:nvSpPr>
          <p:cNvPr id="22" name="Shape 17"/>
          <p:cNvSpPr/>
          <p:nvPr/>
        </p:nvSpPr>
        <p:spPr>
          <a:xfrm>
            <a:off x="801410" y="5628680"/>
            <a:ext cx="6513790" cy="1306949"/>
          </a:xfrm>
          <a:prstGeom prst="rect">
            <a:avLst/>
          </a:prstGeom>
          <a:solidFill>
            <a:srgbClr val="F9D2D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3" name="Shape 18"/>
          <p:cNvSpPr/>
          <p:nvPr/>
        </p:nvSpPr>
        <p:spPr>
          <a:xfrm>
            <a:off x="801410" y="5628680"/>
            <a:ext cx="6513790" cy="30480"/>
          </a:xfrm>
          <a:prstGeom prst="roundRect">
            <a:avLst>
              <a:gd name="adj" fmla="val 312558"/>
            </a:avLst>
          </a:prstGeom>
          <a:solidFill>
            <a:srgbClr val="DFB8B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4" name="Text 19"/>
          <p:cNvSpPr/>
          <p:nvPr/>
        </p:nvSpPr>
        <p:spPr>
          <a:xfrm>
            <a:off x="1028224" y="58554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Validate Results</a:t>
            </a:r>
            <a:endParaRPr lang="en-US" sz="2200" dirty="0"/>
          </a:p>
        </p:txBody>
      </p:sp>
      <p:sp>
        <p:nvSpPr>
          <p:cNvPr id="25" name="Text 20"/>
          <p:cNvSpPr/>
          <p:nvPr/>
        </p:nvSpPr>
        <p:spPr>
          <a:xfrm>
            <a:off x="1028224" y="6345912"/>
            <a:ext cx="57200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Cross-check findings to ensure accuracy and reliability.</a:t>
            </a:r>
            <a:endParaRPr lang="en-US" sz="1750" dirty="0"/>
          </a:p>
        </p:txBody>
      </p:sp>
      <p:sp>
        <p:nvSpPr>
          <p:cNvPr id="26" name="Shape 21"/>
          <p:cNvSpPr/>
          <p:nvPr/>
        </p:nvSpPr>
        <p:spPr>
          <a:xfrm>
            <a:off x="7315200" y="5628680"/>
            <a:ext cx="6513790" cy="1306949"/>
          </a:xfrm>
          <a:prstGeom prst="rect">
            <a:avLst/>
          </a:prstGeom>
          <a:solidFill>
            <a:srgbClr val="F9D2D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7" name="Shape 22"/>
          <p:cNvSpPr/>
          <p:nvPr/>
        </p:nvSpPr>
        <p:spPr>
          <a:xfrm>
            <a:off x="7315200" y="5628680"/>
            <a:ext cx="30480" cy="1306949"/>
          </a:xfrm>
          <a:prstGeom prst="roundRect">
            <a:avLst>
              <a:gd name="adj" fmla="val 312558"/>
            </a:avLst>
          </a:prstGeom>
          <a:solidFill>
            <a:srgbClr val="DFB8B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8" name="Shape 23"/>
          <p:cNvSpPr/>
          <p:nvPr/>
        </p:nvSpPr>
        <p:spPr>
          <a:xfrm>
            <a:off x="7315200" y="5628680"/>
            <a:ext cx="6513790" cy="30480"/>
          </a:xfrm>
          <a:prstGeom prst="roundRect">
            <a:avLst>
              <a:gd name="adj" fmla="val 312558"/>
            </a:avLst>
          </a:prstGeom>
          <a:solidFill>
            <a:srgbClr val="DFB8B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9" name="Text 24"/>
          <p:cNvSpPr/>
          <p:nvPr/>
        </p:nvSpPr>
        <p:spPr>
          <a:xfrm>
            <a:off x="7882176" y="5855494"/>
            <a:ext cx="29401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Clean Incorrect Values</a:t>
            </a:r>
            <a:endParaRPr lang="en-US" sz="2200" dirty="0"/>
          </a:p>
        </p:txBody>
      </p:sp>
      <p:sp>
        <p:nvSpPr>
          <p:cNvPr id="30" name="Text 25"/>
          <p:cNvSpPr/>
          <p:nvPr/>
        </p:nvSpPr>
        <p:spPr>
          <a:xfrm>
            <a:off x="7882176" y="6345912"/>
            <a:ext cx="57200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Correct identified errors using appropriate techniques.</a:t>
            </a:r>
            <a:endParaRPr lang="en-US" sz="1750" dirty="0"/>
          </a:p>
        </p:txBody>
      </p:sp>
      <p:sp>
        <p:nvSpPr>
          <p:cNvPr id="31" name="Shape 26"/>
          <p:cNvSpPr/>
          <p:nvPr/>
        </p:nvSpPr>
        <p:spPr>
          <a:xfrm>
            <a:off x="7031712" y="5998607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FFFFFF"/>
          </a:solidFill>
          <a:ln w="3048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32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73397" y="6140291"/>
            <a:ext cx="283488" cy="28348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97355"/>
            <a:ext cx="97637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Knowledge Criteria: Demonstration 2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59762"/>
            <a:ext cx="4196358" cy="3672483"/>
          </a:xfrm>
          <a:prstGeom prst="roundRect">
            <a:avLst>
              <a:gd name="adj" fmla="val 2594"/>
            </a:avLst>
          </a:prstGeom>
          <a:solidFill>
            <a:srgbClr val="F9D2D9"/>
          </a:solidFill>
          <a:ln w="762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" name="Shape 2"/>
          <p:cNvSpPr/>
          <p:nvPr/>
        </p:nvSpPr>
        <p:spPr>
          <a:xfrm>
            <a:off x="1028224" y="309419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3281243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4001453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K7: Understanding Algorithms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846201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Demonstrate knowledge of how algorithms and automated processes work to manipulate and analyse data efficiently.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859762"/>
            <a:ext cx="4196358" cy="3672483"/>
          </a:xfrm>
          <a:prstGeom prst="roundRect">
            <a:avLst>
              <a:gd name="adj" fmla="val 2594"/>
            </a:avLst>
          </a:prstGeom>
          <a:solidFill>
            <a:srgbClr val="F9D2D9"/>
          </a:solidFill>
          <a:ln w="762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9" name="Shape 6"/>
          <p:cNvSpPr/>
          <p:nvPr/>
        </p:nvSpPr>
        <p:spPr>
          <a:xfrm>
            <a:off x="5451396" y="309419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562" y="3281243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4001453"/>
            <a:ext cx="31927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K8: Filtering Information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4491871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Explain techniques for isolating relevant data whilst excluding irrelevant information based on specific criteria.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859762"/>
            <a:ext cx="4196358" cy="3672483"/>
          </a:xfrm>
          <a:prstGeom prst="roundRect">
            <a:avLst>
              <a:gd name="adj" fmla="val 2594"/>
            </a:avLst>
          </a:prstGeom>
          <a:solidFill>
            <a:srgbClr val="F9D2D9"/>
          </a:solidFill>
          <a:ln w="762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4" name="Shape 10"/>
          <p:cNvSpPr/>
          <p:nvPr/>
        </p:nvSpPr>
        <p:spPr>
          <a:xfrm>
            <a:off x="9874568" y="309419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61734" y="3281243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4001453"/>
            <a:ext cx="33020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K9: Statistics &amp; Modelling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4491871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Show understanding of basic statistical concepts and how they're applied to interpret and model data patterns.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7927"/>
            <a:ext cx="81622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Skills Criteria: Demonstration 2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70334"/>
            <a:ext cx="6407944" cy="2093714"/>
          </a:xfrm>
          <a:prstGeom prst="roundRect">
            <a:avLst>
              <a:gd name="adj" fmla="val 4550"/>
            </a:avLst>
          </a:prstGeom>
          <a:solidFill>
            <a:srgbClr val="FFFFFF"/>
          </a:solidFill>
          <a:ln w="3048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" name="Text 2"/>
          <p:cNvSpPr/>
          <p:nvPr/>
        </p:nvSpPr>
        <p:spPr>
          <a:xfrm>
            <a:off x="1051084" y="2927628"/>
            <a:ext cx="42314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S7: Apply Statistics &amp; Algorithms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51084" y="3418046"/>
            <a:ext cx="58933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Successfully implement statistical methods and algorithmic processes to analyse datasets and generate meaningful insights.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2670334"/>
            <a:ext cx="6408063" cy="2093714"/>
          </a:xfrm>
          <a:prstGeom prst="roundRect">
            <a:avLst>
              <a:gd name="adj" fmla="val 4550"/>
            </a:avLst>
          </a:prstGeom>
          <a:solidFill>
            <a:srgbClr val="FFFFFF"/>
          </a:solidFill>
          <a:ln w="3048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7" name="Text 5"/>
          <p:cNvSpPr/>
          <p:nvPr/>
        </p:nvSpPr>
        <p:spPr>
          <a:xfrm>
            <a:off x="7685842" y="29276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S8: Cross-Check Data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85842" y="3418046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Verify accuracy by comparing results across different sources or calculation methods to ensure consistency.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990862"/>
            <a:ext cx="6407944" cy="1730812"/>
          </a:xfrm>
          <a:prstGeom prst="roundRect">
            <a:avLst>
              <a:gd name="adj" fmla="val 5504"/>
            </a:avLst>
          </a:prstGeom>
          <a:solidFill>
            <a:srgbClr val="FFFFFF"/>
          </a:solidFill>
          <a:ln w="3048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0" name="Text 8"/>
          <p:cNvSpPr/>
          <p:nvPr/>
        </p:nvSpPr>
        <p:spPr>
          <a:xfrm>
            <a:off x="1051084" y="52481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S9: Audit Results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51084" y="5738574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Systematically review outputs to identify errors, validate findings, and ensure quality standards are met.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4990862"/>
            <a:ext cx="6408063" cy="1730812"/>
          </a:xfrm>
          <a:prstGeom prst="roundRect">
            <a:avLst>
              <a:gd name="adj" fmla="val 5504"/>
            </a:avLst>
          </a:prstGeom>
          <a:solidFill>
            <a:srgbClr val="FFFFFF"/>
          </a:solidFill>
          <a:ln w="3048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3" name="Text 11"/>
          <p:cNvSpPr/>
          <p:nvPr/>
        </p:nvSpPr>
        <p:spPr>
          <a:xfrm>
            <a:off x="7685842" y="5248156"/>
            <a:ext cx="36381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S16: Clean Data Thoroughly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85842" y="5738574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Apply comprehensive data cleaning techniques to remove errors, inconsistencies, and improve overall data quality.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3768" y="490061"/>
            <a:ext cx="8443674" cy="556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Achieving Distinction in Demonstration 2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68" y="1514713"/>
            <a:ext cx="6474023" cy="647402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40228" y="1514713"/>
            <a:ext cx="6474023" cy="1428750"/>
          </a:xfrm>
          <a:prstGeom prst="roundRect">
            <a:avLst>
              <a:gd name="adj" fmla="val 7680"/>
            </a:avLst>
          </a:prstGeom>
          <a:solidFill>
            <a:srgbClr val="FFFFFF"/>
          </a:solidFill>
          <a:ln w="22860">
            <a:solidFill>
              <a:srgbClr val="0058A1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" name="Shape 2"/>
          <p:cNvSpPr/>
          <p:nvPr/>
        </p:nvSpPr>
        <p:spPr>
          <a:xfrm>
            <a:off x="7517368" y="1514713"/>
            <a:ext cx="91440" cy="1428750"/>
          </a:xfrm>
          <a:prstGeom prst="roundRect">
            <a:avLst>
              <a:gd name="adj" fmla="val 81865"/>
            </a:avLst>
          </a:prstGeom>
          <a:solidFill>
            <a:srgbClr val="0058A1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Text 3"/>
          <p:cNvSpPr/>
          <p:nvPr/>
        </p:nvSpPr>
        <p:spPr>
          <a:xfrm>
            <a:off x="7809786" y="1715691"/>
            <a:ext cx="2270403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Justify Cross-Checking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809786" y="2172176"/>
            <a:ext cx="6003488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Explain </a:t>
            </a:r>
            <a:r>
              <a:rPr lang="en-US" sz="1400" b="1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why</a:t>
            </a:r>
            <a:r>
              <a:rPr lang="en-US" sz="14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 cross-checking is essential for ensuring data reliability and catching errors that single-method validation might miss.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7540228" y="3121581"/>
            <a:ext cx="6474023" cy="1428750"/>
          </a:xfrm>
          <a:prstGeom prst="roundRect">
            <a:avLst>
              <a:gd name="adj" fmla="val 7680"/>
            </a:avLst>
          </a:prstGeom>
          <a:solidFill>
            <a:srgbClr val="FFFFFF"/>
          </a:solidFill>
          <a:ln w="22860">
            <a:solidFill>
              <a:srgbClr val="E52D4D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9" name="Shape 6"/>
          <p:cNvSpPr/>
          <p:nvPr/>
        </p:nvSpPr>
        <p:spPr>
          <a:xfrm>
            <a:off x="7517368" y="3121581"/>
            <a:ext cx="91440" cy="1428750"/>
          </a:xfrm>
          <a:prstGeom prst="roundRect">
            <a:avLst>
              <a:gd name="adj" fmla="val 81865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Text 7"/>
          <p:cNvSpPr/>
          <p:nvPr/>
        </p:nvSpPr>
        <p:spPr>
          <a:xfrm>
            <a:off x="7809786" y="3322558"/>
            <a:ext cx="2549604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Evaluate Trends &amp; Faults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809786" y="3779044"/>
            <a:ext cx="6003488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Articulate </a:t>
            </a:r>
            <a:r>
              <a:rPr lang="en-US" sz="1400" b="1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why</a:t>
            </a:r>
            <a:r>
              <a:rPr lang="en-US" sz="14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 identifying trends matters for business decisions and why spotting faults prevents costly mistakes downstream.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623768" y="8389739"/>
            <a:ext cx="1338286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Distinction requires demonstrating critical evaluation skills and understanding the broader implications of validation processes.</a:t>
            </a:r>
            <a:endParaRPr lang="en-US" sz="1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5918"/>
            <a:ext cx="81920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Professional Approach to Work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475423"/>
            <a:ext cx="641544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Demonstrated Across Both Assessments</a:t>
            </a:r>
            <a:endParaRPr lang="en-US" sz="2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240875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0913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S18: Prioritise Tasks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581757"/>
            <a:ext cx="637960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Demonstrate ability to sequence work logically, tackling most critical tasks first whilst managing time effectively throughout the assessment.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2240875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56884" y="3091339"/>
            <a:ext cx="31761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B2: Work Independently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456884" y="3581757"/>
            <a:ext cx="637972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Show capability to make decisions autonomously, solve problems without guidance, and take ownership of your work throughout both demonstrations.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124093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3790" y="59745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B3: Use Initiative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93790" y="6464975"/>
            <a:ext cx="637960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Proactively identify issues, suggest solutions, and take appropriate action without waiting for explicit instructions from the assessor.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5124093"/>
            <a:ext cx="566976" cy="566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56884" y="5974556"/>
            <a:ext cx="44399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B4: Thoroughness &amp; Organisation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456884" y="6464975"/>
            <a:ext cx="637972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Maintain systematic approach, pay attention to detail, and ensure all aspects of tasks are completed to professional standards.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88896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Distinction: Professional Behaviours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358866"/>
            <a:ext cx="7556421" cy="218955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09174" y="2574250"/>
            <a:ext cx="3403402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Evaluate Your Prioritisation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1009174" y="3040023"/>
            <a:ext cx="7125653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"I chose to address data quality first because errors would compound throughout subsequent analysis, making this the most efficient approach."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763810"/>
            <a:ext cx="7556421" cy="18447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09174" y="4979194"/>
            <a:ext cx="285821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Explain Your Sequence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1009174" y="5444966"/>
            <a:ext cx="712565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"I've ordered these steps to minimise rework—validating source data before blending prevents having to repeat the merge process later."</a:t>
            </a:r>
            <a:endParaRPr lang="en-US" sz="1650" dirty="0"/>
          </a:p>
        </p:txBody>
      </p:sp>
      <p:sp>
        <p:nvSpPr>
          <p:cNvPr id="10" name="Text 5"/>
          <p:cNvSpPr/>
          <p:nvPr/>
        </p:nvSpPr>
        <p:spPr>
          <a:xfrm>
            <a:off x="793790" y="6850975"/>
            <a:ext cx="75564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Distinction requires articulating the </a:t>
            </a:r>
            <a:r>
              <a:rPr lang="en-US" sz="1650" b="1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reasoning</a:t>
            </a:r>
            <a:r>
              <a:rPr lang="en-US" sz="16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 behind your workflow decisions, not just executing tasks correctly.</a:t>
            </a:r>
            <a:endParaRPr lang="en-US" sz="16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1022"/>
            <a:ext cx="94208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Critical Skills: Build Your Confidence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867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Handling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67921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Importing various file formats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10119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Cleaning and standardising data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52317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Blending multiple datasets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694515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Spotting and correcting errors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88161" y="27867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Technical Proficiency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288161" y="3367921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IF and conditional formulas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288161" y="3810119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COUNTIF(S) and SUMIF(S)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288161" y="4252317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Basic statistical measures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288161" y="4694515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Data validation techniques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782532" y="27867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Communication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782532" y="3367921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Summarising findings clearly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782532" y="3810119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Thinking aloud during work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782532" y="4252317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Explaining your reasoning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9782532" y="4694515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Articulating decisions made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93790" y="5391864"/>
            <a:ext cx="13042821" cy="1326713"/>
          </a:xfrm>
          <a:prstGeom prst="roundRect">
            <a:avLst>
              <a:gd name="adj" fmla="val 7181"/>
            </a:avLst>
          </a:prstGeom>
          <a:solidFill>
            <a:srgbClr val="F7BBC5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5743575"/>
            <a:ext cx="283488" cy="226814"/>
          </a:xfrm>
          <a:prstGeom prst="rect">
            <a:avLst/>
          </a:prstGeom>
        </p:spPr>
      </p:pic>
      <p:sp>
        <p:nvSpPr>
          <p:cNvPr id="20" name="Text 17"/>
          <p:cNvSpPr/>
          <p:nvPr/>
        </p:nvSpPr>
        <p:spPr>
          <a:xfrm>
            <a:off x="1530906" y="5675352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Practice these skills repeatedly</a:t>
            </a:r>
            <a:r>
              <a:rPr lang="en-US" sz="175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 until they become second nature. Confidence comes from competence built through consistent practice.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" name="Text 1"/>
          <p:cNvSpPr/>
          <p:nvPr/>
        </p:nvSpPr>
        <p:spPr>
          <a:xfrm>
            <a:off x="793790" y="914757"/>
            <a:ext cx="81932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Typical Tasks: Demonstration 1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2303859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Shape 3"/>
          <p:cNvSpPr/>
          <p:nvPr/>
        </p:nvSpPr>
        <p:spPr>
          <a:xfrm>
            <a:off x="793790" y="2273379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Shape 4"/>
          <p:cNvSpPr/>
          <p:nvPr/>
        </p:nvSpPr>
        <p:spPr>
          <a:xfrm>
            <a:off x="2551688" y="196369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55761" y="2167771"/>
            <a:ext cx="272177" cy="27217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51084" y="28708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Import Multiple Files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51084" y="3361253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Load datasets from CSV, Excel, or database sources provided by the assessor.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5216962" y="2303859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Shape 8"/>
          <p:cNvSpPr/>
          <p:nvPr/>
        </p:nvSpPr>
        <p:spPr>
          <a:xfrm>
            <a:off x="5216962" y="2273379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3" name="Shape 9"/>
          <p:cNvSpPr/>
          <p:nvPr/>
        </p:nvSpPr>
        <p:spPr>
          <a:xfrm>
            <a:off x="6974860" y="196369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78933" y="2167771"/>
            <a:ext cx="272177" cy="27217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474256" y="2870835"/>
            <a:ext cx="36311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Fix Duplicates &amp; Formatting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5474256" y="3361253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Identify and remove duplicate records; standardise inconsistent formatting across fields.</a:t>
            </a:r>
            <a:endParaRPr lang="en-US" sz="1750" dirty="0"/>
          </a:p>
        </p:txBody>
      </p:sp>
      <p:sp>
        <p:nvSpPr>
          <p:cNvPr id="17" name="Shape 12"/>
          <p:cNvSpPr/>
          <p:nvPr/>
        </p:nvSpPr>
        <p:spPr>
          <a:xfrm>
            <a:off x="9640133" y="2303859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8" name="Shape 13"/>
          <p:cNvSpPr/>
          <p:nvPr/>
        </p:nvSpPr>
        <p:spPr>
          <a:xfrm>
            <a:off x="9640133" y="2273379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9" name="Shape 14"/>
          <p:cNvSpPr/>
          <p:nvPr/>
        </p:nvSpPr>
        <p:spPr>
          <a:xfrm>
            <a:off x="11398032" y="196369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02105" y="2167771"/>
            <a:ext cx="272177" cy="272177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897427" y="2870835"/>
            <a:ext cx="32490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Blend Datasets Together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9897427" y="3361253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Merge related datasets using common keys or identifiers to create unified view.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793790" y="5274231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4" name="Shape 18"/>
          <p:cNvSpPr/>
          <p:nvPr/>
        </p:nvSpPr>
        <p:spPr>
          <a:xfrm>
            <a:off x="793790" y="5243751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5" name="Shape 19"/>
          <p:cNvSpPr/>
          <p:nvPr/>
        </p:nvSpPr>
        <p:spPr>
          <a:xfrm>
            <a:off x="3657540" y="493406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61614" y="5138142"/>
            <a:ext cx="272177" cy="272177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1051084" y="58412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Check Consistency</a:t>
            </a:r>
            <a:endParaRPr lang="en-US" sz="2200" dirty="0"/>
          </a:p>
        </p:txBody>
      </p:sp>
      <p:sp>
        <p:nvSpPr>
          <p:cNvPr id="28" name="Text 21"/>
          <p:cNvSpPr/>
          <p:nvPr/>
        </p:nvSpPr>
        <p:spPr>
          <a:xfrm>
            <a:off x="1051084" y="6331625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Verify that merged data maintains integrity and relationships are correctly established.</a:t>
            </a:r>
            <a:endParaRPr lang="en-US" sz="1750" dirty="0"/>
          </a:p>
        </p:txBody>
      </p:sp>
      <p:sp>
        <p:nvSpPr>
          <p:cNvPr id="29" name="Shape 22"/>
          <p:cNvSpPr/>
          <p:nvPr/>
        </p:nvSpPr>
        <p:spPr>
          <a:xfrm>
            <a:off x="7428548" y="5274231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0" name="Shape 23"/>
          <p:cNvSpPr/>
          <p:nvPr/>
        </p:nvSpPr>
        <p:spPr>
          <a:xfrm>
            <a:off x="7428548" y="5243751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1" name="Shape 24"/>
          <p:cNvSpPr/>
          <p:nvPr/>
        </p:nvSpPr>
        <p:spPr>
          <a:xfrm>
            <a:off x="10292298" y="493406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32" name="Image 5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96371" y="5138142"/>
            <a:ext cx="272177" cy="272177"/>
          </a:xfrm>
          <a:prstGeom prst="rect">
            <a:avLst/>
          </a:prstGeom>
        </p:spPr>
      </p:pic>
      <p:sp>
        <p:nvSpPr>
          <p:cNvPr id="33" name="Text 25"/>
          <p:cNvSpPr/>
          <p:nvPr/>
        </p:nvSpPr>
        <p:spPr>
          <a:xfrm>
            <a:off x="7685842" y="5841206"/>
            <a:ext cx="32138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Summarise Key Findings</a:t>
            </a:r>
            <a:endParaRPr lang="en-US" sz="2200" dirty="0"/>
          </a:p>
        </p:txBody>
      </p:sp>
      <p:sp>
        <p:nvSpPr>
          <p:cNvPr id="34" name="Text 26"/>
          <p:cNvSpPr/>
          <p:nvPr/>
        </p:nvSpPr>
        <p:spPr>
          <a:xfrm>
            <a:off x="7685842" y="6331625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Document important observations, data characteristics, and quality issues discovered.</a:t>
            </a:r>
            <a:endParaRPr lang="en-US" sz="17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8083"/>
            <a:ext cx="81932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Typical Tasks: Demonstration 2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60652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" name="Shape 2"/>
          <p:cNvSpPr/>
          <p:nvPr/>
        </p:nvSpPr>
        <p:spPr>
          <a:xfrm>
            <a:off x="793790" y="2330172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Shape 3"/>
          <p:cNvSpPr/>
          <p:nvPr/>
        </p:nvSpPr>
        <p:spPr>
          <a:xfrm>
            <a:off x="2551688" y="202049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55761" y="2224564"/>
            <a:ext cx="272177" cy="27217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2927628"/>
            <a:ext cx="30153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Filter Relevant Records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3418046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Apply criteria to isolate specific subsets of data needed for analysis.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2360652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Shape 7"/>
          <p:cNvSpPr/>
          <p:nvPr/>
        </p:nvSpPr>
        <p:spPr>
          <a:xfrm>
            <a:off x="5216962" y="2330172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Shape 8"/>
          <p:cNvSpPr/>
          <p:nvPr/>
        </p:nvSpPr>
        <p:spPr>
          <a:xfrm>
            <a:off x="6974860" y="202049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78933" y="2224564"/>
            <a:ext cx="272177" cy="27217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74256" y="29276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Apply Statistics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5474256" y="3418046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Calculate measures like mean, median, mode, or standard deviation as required.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640133" y="2360652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6" name="Shape 12"/>
          <p:cNvSpPr/>
          <p:nvPr/>
        </p:nvSpPr>
        <p:spPr>
          <a:xfrm>
            <a:off x="9640133" y="2330172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7" name="Shape 13"/>
          <p:cNvSpPr/>
          <p:nvPr/>
        </p:nvSpPr>
        <p:spPr>
          <a:xfrm>
            <a:off x="11398032" y="202049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02105" y="2224564"/>
            <a:ext cx="272177" cy="272177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97427" y="29276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 Outliers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9897427" y="3418046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Spot unusual values that fall outside expected ranges or patterns.</a:t>
            </a:r>
            <a:endParaRPr lang="en-US" sz="1750" dirty="0"/>
          </a:p>
        </p:txBody>
      </p:sp>
      <p:sp>
        <p:nvSpPr>
          <p:cNvPr id="21" name="Shape 16"/>
          <p:cNvSpPr/>
          <p:nvPr/>
        </p:nvSpPr>
        <p:spPr>
          <a:xfrm>
            <a:off x="793790" y="5331023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2" name="Shape 17"/>
          <p:cNvSpPr/>
          <p:nvPr/>
        </p:nvSpPr>
        <p:spPr>
          <a:xfrm>
            <a:off x="793790" y="5300543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3" name="Shape 18"/>
          <p:cNvSpPr/>
          <p:nvPr/>
        </p:nvSpPr>
        <p:spPr>
          <a:xfrm>
            <a:off x="3657540" y="499086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61614" y="5194935"/>
            <a:ext cx="272177" cy="272177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1051084" y="5897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Validate Data</a:t>
            </a:r>
            <a:endParaRPr lang="en-US" sz="2200" dirty="0"/>
          </a:p>
        </p:txBody>
      </p:sp>
      <p:sp>
        <p:nvSpPr>
          <p:cNvPr id="26" name="Text 20"/>
          <p:cNvSpPr/>
          <p:nvPr/>
        </p:nvSpPr>
        <p:spPr>
          <a:xfrm>
            <a:off x="1051084" y="6388417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Cross-check results using alternative methods or reference sources.</a:t>
            </a:r>
            <a:endParaRPr lang="en-US" sz="1750" dirty="0"/>
          </a:p>
        </p:txBody>
      </p:sp>
      <p:sp>
        <p:nvSpPr>
          <p:cNvPr id="27" name="Shape 21"/>
          <p:cNvSpPr/>
          <p:nvPr/>
        </p:nvSpPr>
        <p:spPr>
          <a:xfrm>
            <a:off x="7428548" y="5331023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8" name="Shape 22"/>
          <p:cNvSpPr/>
          <p:nvPr/>
        </p:nvSpPr>
        <p:spPr>
          <a:xfrm>
            <a:off x="7428548" y="5300543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9" name="Shape 23"/>
          <p:cNvSpPr/>
          <p:nvPr/>
        </p:nvSpPr>
        <p:spPr>
          <a:xfrm>
            <a:off x="10292298" y="499086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30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96371" y="5194935"/>
            <a:ext cx="272177" cy="272177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7685842" y="5897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Correct Errors</a:t>
            </a:r>
            <a:endParaRPr lang="en-US" sz="2200" dirty="0"/>
          </a:p>
        </p:txBody>
      </p:sp>
      <p:sp>
        <p:nvSpPr>
          <p:cNvPr id="32" name="Text 25"/>
          <p:cNvSpPr/>
          <p:nvPr/>
        </p:nvSpPr>
        <p:spPr>
          <a:xfrm>
            <a:off x="7685842" y="6388417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Fix identified issues using appropriate techniques whilst documenting changes.</a:t>
            </a:r>
            <a:endParaRPr lang="en-US" sz="1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44015"/>
            <a:ext cx="71226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Typical Assessor Questions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06422"/>
            <a:ext cx="4196358" cy="1467088"/>
          </a:xfrm>
          <a:prstGeom prst="roundRect">
            <a:avLst>
              <a:gd name="adj" fmla="val 6494"/>
            </a:avLst>
          </a:prstGeom>
          <a:solidFill>
            <a:srgbClr val="FFFFFF"/>
          </a:solidFill>
          <a:ln w="3048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81" y="2700814"/>
            <a:ext cx="272177" cy="272177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579" y="4106942"/>
            <a:ext cx="272177" cy="27217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64431" y="3177064"/>
            <a:ext cx="34550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"Why did you choose to do it this particular way?"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216962" y="2806422"/>
            <a:ext cx="4196358" cy="1467088"/>
          </a:xfrm>
          <a:prstGeom prst="roundRect">
            <a:avLst>
              <a:gd name="adj" fmla="val 6494"/>
            </a:avLst>
          </a:prstGeom>
          <a:solidFill>
            <a:srgbClr val="FFFFFF"/>
          </a:solidFill>
          <a:ln w="3048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353" y="2700814"/>
            <a:ext cx="272177" cy="272177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6751" y="4106942"/>
            <a:ext cx="272177" cy="27217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587603" y="3177064"/>
            <a:ext cx="34550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"What specific errors or issues did you find in the data?"</a:t>
            </a:r>
            <a:endParaRPr lang="en-US" sz="1750" dirty="0"/>
          </a:p>
        </p:txBody>
      </p:sp>
      <p:sp>
        <p:nvSpPr>
          <p:cNvPr id="11" name="Shape 5"/>
          <p:cNvSpPr/>
          <p:nvPr/>
        </p:nvSpPr>
        <p:spPr>
          <a:xfrm>
            <a:off x="9640133" y="2806422"/>
            <a:ext cx="4196358" cy="1467088"/>
          </a:xfrm>
          <a:prstGeom prst="roundRect">
            <a:avLst>
              <a:gd name="adj" fmla="val 6494"/>
            </a:avLst>
          </a:prstGeom>
          <a:solidFill>
            <a:srgbClr val="FFFFFF"/>
          </a:solidFill>
          <a:ln w="3048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4525" y="2700814"/>
            <a:ext cx="272177" cy="272177"/>
          </a:xfrm>
          <a:prstGeom prst="rect">
            <a:avLst/>
          </a:prstGeom>
        </p:spPr>
      </p:pic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9923" y="4106942"/>
            <a:ext cx="272177" cy="272177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10010775" y="3177064"/>
            <a:ext cx="34550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"How did you validate the accuracy of your data?"</a:t>
            </a:r>
            <a:endParaRPr lang="en-US" sz="1750" dirty="0"/>
          </a:p>
        </p:txBody>
      </p:sp>
      <p:sp>
        <p:nvSpPr>
          <p:cNvPr id="15" name="Shape 7"/>
          <p:cNvSpPr/>
          <p:nvPr/>
        </p:nvSpPr>
        <p:spPr>
          <a:xfrm>
            <a:off x="793790" y="4500324"/>
            <a:ext cx="6407944" cy="1467088"/>
          </a:xfrm>
          <a:prstGeom prst="roundRect">
            <a:avLst>
              <a:gd name="adj" fmla="val 6494"/>
            </a:avLst>
          </a:prstGeom>
          <a:solidFill>
            <a:srgbClr val="FFFFFF"/>
          </a:solidFill>
          <a:ln w="3048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81" y="4394716"/>
            <a:ext cx="272177" cy="272177"/>
          </a:xfrm>
          <a:prstGeom prst="rect">
            <a:avLst/>
          </a:prstGeom>
        </p:spPr>
      </p:pic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165" y="5800844"/>
            <a:ext cx="272177" cy="272177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>
            <a:off x="1164431" y="4870966"/>
            <a:ext cx="566666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"Why does cross-checking matter in this context?"</a:t>
            </a:r>
            <a:endParaRPr lang="en-US" sz="1750" dirty="0"/>
          </a:p>
        </p:txBody>
      </p:sp>
      <p:sp>
        <p:nvSpPr>
          <p:cNvPr id="19" name="Shape 9"/>
          <p:cNvSpPr/>
          <p:nvPr/>
        </p:nvSpPr>
        <p:spPr>
          <a:xfrm>
            <a:off x="7428548" y="4500324"/>
            <a:ext cx="6407944" cy="1467088"/>
          </a:xfrm>
          <a:prstGeom prst="roundRect">
            <a:avLst>
              <a:gd name="adj" fmla="val 6494"/>
            </a:avLst>
          </a:prstGeom>
          <a:solidFill>
            <a:srgbClr val="FFFFFF"/>
          </a:solidFill>
          <a:ln w="3048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20" name="Image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939" y="4394716"/>
            <a:ext cx="272177" cy="272177"/>
          </a:xfrm>
          <a:prstGeom prst="rect">
            <a:avLst/>
          </a:prstGeom>
        </p:spPr>
      </p:pic>
      <p:pic>
        <p:nvPicPr>
          <p:cNvPr id="21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9923" y="5800844"/>
            <a:ext cx="272177" cy="272177"/>
          </a:xfrm>
          <a:prstGeom prst="rect">
            <a:avLst/>
          </a:prstGeom>
        </p:spPr>
      </p:pic>
      <p:sp>
        <p:nvSpPr>
          <p:cNvPr id="22" name="Text 10"/>
          <p:cNvSpPr/>
          <p:nvPr/>
        </p:nvSpPr>
        <p:spPr>
          <a:xfrm>
            <a:off x="7799189" y="4870966"/>
            <a:ext cx="566666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"Can you explain the reasoning behind your order of steps?"</a:t>
            </a:r>
            <a:endParaRPr lang="en-US" sz="1750" dirty="0"/>
          </a:p>
        </p:txBody>
      </p:sp>
      <p:sp>
        <p:nvSpPr>
          <p:cNvPr id="23" name="Text 11"/>
          <p:cNvSpPr/>
          <p:nvPr/>
        </p:nvSpPr>
        <p:spPr>
          <a:xfrm>
            <a:off x="793790" y="62225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Prepare to articulate your reasoning clearly. Assessors want to understand your </a:t>
            </a:r>
            <a:r>
              <a:rPr lang="en-US" sz="1750" b="1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thought process</a:t>
            </a: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, not just see correct outputs.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7842"/>
            <a:ext cx="96638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What Assessment Method 1 Involves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90249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F9D2D9"/>
          </a:solidFill>
          <a:ln w="762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" name="Shape 2"/>
          <p:cNvSpPr/>
          <p:nvPr/>
        </p:nvSpPr>
        <p:spPr>
          <a:xfrm>
            <a:off x="1028224" y="22246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2411730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131939"/>
            <a:ext cx="33460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Two Live Demonstrations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622358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Each demonstration lasts 45 minutes, conducted via Teams with live observation throughout.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1990249"/>
            <a:ext cx="6408063" cy="2592348"/>
          </a:xfrm>
          <a:prstGeom prst="roundRect">
            <a:avLst>
              <a:gd name="adj" fmla="val 3675"/>
            </a:avLst>
          </a:prstGeom>
          <a:solidFill>
            <a:srgbClr val="F9D2D9"/>
          </a:solidFill>
          <a:ln w="762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9" name="Shape 6"/>
          <p:cNvSpPr/>
          <p:nvPr/>
        </p:nvSpPr>
        <p:spPr>
          <a:xfrm>
            <a:off x="7662982" y="22246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0148" y="2411730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62982" y="3131939"/>
            <a:ext cx="28424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Gathering Focus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62982" y="3622358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First demonstration centres on importing, cleaning, and blending datasets from multiple sources.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809411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F9D2D9"/>
          </a:solidFill>
          <a:ln w="762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4" name="Shape 10"/>
          <p:cNvSpPr/>
          <p:nvPr/>
        </p:nvSpPr>
        <p:spPr>
          <a:xfrm>
            <a:off x="1028224" y="50438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390" y="5230892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8224" y="5951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Analysis &amp; Validation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8224" y="6441519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Second demonstration focuses on filtering, statistics, error identification, and data validation.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809411"/>
            <a:ext cx="6408063" cy="2592348"/>
          </a:xfrm>
          <a:prstGeom prst="roundRect">
            <a:avLst>
              <a:gd name="adj" fmla="val 3675"/>
            </a:avLst>
          </a:prstGeom>
          <a:solidFill>
            <a:srgbClr val="F9D2D9"/>
          </a:solidFill>
          <a:ln w="762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9" name="Shape 14"/>
          <p:cNvSpPr/>
          <p:nvPr/>
        </p:nvSpPr>
        <p:spPr>
          <a:xfrm>
            <a:off x="7662982" y="50438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50148" y="5230892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62982" y="5951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Assessor Questions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62982" y="6441519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Minimum of 10 questions throughout to test your understanding and reasoning.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Text 1"/>
          <p:cNvSpPr/>
          <p:nvPr/>
        </p:nvSpPr>
        <p:spPr>
          <a:xfrm>
            <a:off x="793790" y="804386"/>
            <a:ext cx="531971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Six Essential Success Tips</a:t>
            </a:r>
            <a:endParaRPr lang="en-US" sz="3550" dirty="0"/>
          </a:p>
        </p:txBody>
      </p:sp>
      <p:sp>
        <p:nvSpPr>
          <p:cNvPr id="4" name="Shape 2"/>
          <p:cNvSpPr/>
          <p:nvPr/>
        </p:nvSpPr>
        <p:spPr>
          <a:xfrm>
            <a:off x="793790" y="1915716"/>
            <a:ext cx="6430685" cy="1630799"/>
          </a:xfrm>
          <a:prstGeom prst="roundRect">
            <a:avLst>
              <a:gd name="adj" fmla="val 6728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Shape 3"/>
          <p:cNvSpPr/>
          <p:nvPr/>
        </p:nvSpPr>
        <p:spPr>
          <a:xfrm>
            <a:off x="793790" y="1892856"/>
            <a:ext cx="6430685" cy="91440"/>
          </a:xfrm>
          <a:prstGeom prst="roundRect">
            <a:avLst>
              <a:gd name="adj" fmla="val 8334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Shape 4"/>
          <p:cNvSpPr/>
          <p:nvPr/>
        </p:nvSpPr>
        <p:spPr>
          <a:xfrm>
            <a:off x="3736896" y="1643539"/>
            <a:ext cx="544354" cy="544354"/>
          </a:xfrm>
          <a:prstGeom prst="roundRect">
            <a:avLst>
              <a:gd name="adj" fmla="val 16797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0249" y="1806893"/>
            <a:ext cx="217646" cy="217646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98101" y="2369344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Think Aloud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98101" y="2761655"/>
            <a:ext cx="602206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Verbalise your thought process continuously so assessors understand your reasoning.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7405926" y="1915716"/>
            <a:ext cx="6430685" cy="1630799"/>
          </a:xfrm>
          <a:prstGeom prst="roundRect">
            <a:avLst>
              <a:gd name="adj" fmla="val 6728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Shape 8"/>
          <p:cNvSpPr/>
          <p:nvPr/>
        </p:nvSpPr>
        <p:spPr>
          <a:xfrm>
            <a:off x="7405926" y="1892856"/>
            <a:ext cx="6430685" cy="91440"/>
          </a:xfrm>
          <a:prstGeom prst="roundRect">
            <a:avLst>
              <a:gd name="adj" fmla="val 8334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Shape 9"/>
          <p:cNvSpPr/>
          <p:nvPr/>
        </p:nvSpPr>
        <p:spPr>
          <a:xfrm>
            <a:off x="10349032" y="1643539"/>
            <a:ext cx="544354" cy="544354"/>
          </a:xfrm>
          <a:prstGeom prst="roundRect">
            <a:avLst>
              <a:gd name="adj" fmla="val 16797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12385" y="1806893"/>
            <a:ext cx="217646" cy="217646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10237" y="2369344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Stay Calm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7610237" y="2761655"/>
            <a:ext cx="602206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Manage stress through steady breathing; clear thinking emerges from composure.</a:t>
            </a:r>
            <a:endParaRPr lang="en-US" sz="1400" dirty="0"/>
          </a:p>
        </p:txBody>
      </p:sp>
      <p:sp>
        <p:nvSpPr>
          <p:cNvPr id="16" name="Shape 12"/>
          <p:cNvSpPr/>
          <p:nvPr/>
        </p:nvSpPr>
        <p:spPr>
          <a:xfrm>
            <a:off x="793790" y="4000143"/>
            <a:ext cx="6430685" cy="1630799"/>
          </a:xfrm>
          <a:prstGeom prst="roundRect">
            <a:avLst>
              <a:gd name="adj" fmla="val 6728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7" name="Shape 13"/>
          <p:cNvSpPr/>
          <p:nvPr/>
        </p:nvSpPr>
        <p:spPr>
          <a:xfrm>
            <a:off x="793790" y="3977283"/>
            <a:ext cx="6430685" cy="91440"/>
          </a:xfrm>
          <a:prstGeom prst="roundRect">
            <a:avLst>
              <a:gd name="adj" fmla="val 8334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8" name="Shape 14"/>
          <p:cNvSpPr/>
          <p:nvPr/>
        </p:nvSpPr>
        <p:spPr>
          <a:xfrm>
            <a:off x="3736896" y="3727966"/>
            <a:ext cx="544354" cy="544354"/>
          </a:xfrm>
          <a:prstGeom prst="roundRect">
            <a:avLst>
              <a:gd name="adj" fmla="val 16797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00249" y="3891320"/>
            <a:ext cx="217646" cy="217646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98101" y="445377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Work Methodically</a:t>
            </a:r>
            <a:endParaRPr lang="en-US" sz="1750" dirty="0"/>
          </a:p>
        </p:txBody>
      </p:sp>
      <p:sp>
        <p:nvSpPr>
          <p:cNvPr id="21" name="Text 16"/>
          <p:cNvSpPr/>
          <p:nvPr/>
        </p:nvSpPr>
        <p:spPr>
          <a:xfrm>
            <a:off x="998101" y="4846082"/>
            <a:ext cx="602206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Follow logical sequences; rushing leads to mistakes that consume more time.</a:t>
            </a:r>
            <a:endParaRPr lang="en-US" sz="1400" dirty="0"/>
          </a:p>
        </p:txBody>
      </p:sp>
      <p:sp>
        <p:nvSpPr>
          <p:cNvPr id="22" name="Shape 17"/>
          <p:cNvSpPr/>
          <p:nvPr/>
        </p:nvSpPr>
        <p:spPr>
          <a:xfrm>
            <a:off x="7405926" y="4000143"/>
            <a:ext cx="6430685" cy="1630799"/>
          </a:xfrm>
          <a:prstGeom prst="roundRect">
            <a:avLst>
              <a:gd name="adj" fmla="val 6728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3" name="Shape 18"/>
          <p:cNvSpPr/>
          <p:nvPr/>
        </p:nvSpPr>
        <p:spPr>
          <a:xfrm>
            <a:off x="7405926" y="3977283"/>
            <a:ext cx="6430685" cy="91440"/>
          </a:xfrm>
          <a:prstGeom prst="roundRect">
            <a:avLst>
              <a:gd name="adj" fmla="val 8334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4" name="Shape 19"/>
          <p:cNvSpPr/>
          <p:nvPr/>
        </p:nvSpPr>
        <p:spPr>
          <a:xfrm>
            <a:off x="10349032" y="3727966"/>
            <a:ext cx="544354" cy="544354"/>
          </a:xfrm>
          <a:prstGeom prst="roundRect">
            <a:avLst>
              <a:gd name="adj" fmla="val 16797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12385" y="3891320"/>
            <a:ext cx="217646" cy="217646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7610237" y="445377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Explain Decisions</a:t>
            </a:r>
            <a:endParaRPr lang="en-US" sz="1750" dirty="0"/>
          </a:p>
        </p:txBody>
      </p:sp>
      <p:sp>
        <p:nvSpPr>
          <p:cNvPr id="27" name="Text 21"/>
          <p:cNvSpPr/>
          <p:nvPr/>
        </p:nvSpPr>
        <p:spPr>
          <a:xfrm>
            <a:off x="7610237" y="4846082"/>
            <a:ext cx="602206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Articulate why you chose specific approaches or techniques throughout assessment.</a:t>
            </a:r>
            <a:endParaRPr lang="en-US" sz="1400" dirty="0"/>
          </a:p>
        </p:txBody>
      </p:sp>
      <p:sp>
        <p:nvSpPr>
          <p:cNvPr id="28" name="Shape 22"/>
          <p:cNvSpPr/>
          <p:nvPr/>
        </p:nvSpPr>
        <p:spPr>
          <a:xfrm>
            <a:off x="793790" y="6084570"/>
            <a:ext cx="6430685" cy="1340525"/>
          </a:xfrm>
          <a:prstGeom prst="roundRect">
            <a:avLst>
              <a:gd name="adj" fmla="val 818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9" name="Shape 23"/>
          <p:cNvSpPr/>
          <p:nvPr/>
        </p:nvSpPr>
        <p:spPr>
          <a:xfrm>
            <a:off x="793790" y="6061710"/>
            <a:ext cx="6430685" cy="91440"/>
          </a:xfrm>
          <a:prstGeom prst="roundRect">
            <a:avLst>
              <a:gd name="adj" fmla="val 8334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0" name="Shape 24"/>
          <p:cNvSpPr/>
          <p:nvPr/>
        </p:nvSpPr>
        <p:spPr>
          <a:xfrm>
            <a:off x="3736896" y="5812393"/>
            <a:ext cx="544354" cy="544354"/>
          </a:xfrm>
          <a:prstGeom prst="roundRect">
            <a:avLst>
              <a:gd name="adj" fmla="val 16797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31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0249" y="5975747"/>
            <a:ext cx="217646" cy="217646"/>
          </a:xfrm>
          <a:prstGeom prst="rect">
            <a:avLst/>
          </a:prstGeom>
        </p:spPr>
      </p:pic>
      <p:sp>
        <p:nvSpPr>
          <p:cNvPr id="32" name="Text 25"/>
          <p:cNvSpPr/>
          <p:nvPr/>
        </p:nvSpPr>
        <p:spPr>
          <a:xfrm>
            <a:off x="998101" y="653819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Prioritise Logically</a:t>
            </a:r>
            <a:endParaRPr lang="en-US" sz="1750" dirty="0"/>
          </a:p>
        </p:txBody>
      </p:sp>
      <p:sp>
        <p:nvSpPr>
          <p:cNvPr id="33" name="Text 26"/>
          <p:cNvSpPr/>
          <p:nvPr/>
        </p:nvSpPr>
        <p:spPr>
          <a:xfrm>
            <a:off x="998101" y="6930509"/>
            <a:ext cx="602206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Sequence tasks by importance and dependency to maximise efficiency.</a:t>
            </a:r>
            <a:endParaRPr lang="en-US" sz="1400" dirty="0"/>
          </a:p>
        </p:txBody>
      </p:sp>
      <p:sp>
        <p:nvSpPr>
          <p:cNvPr id="34" name="Shape 27"/>
          <p:cNvSpPr/>
          <p:nvPr/>
        </p:nvSpPr>
        <p:spPr>
          <a:xfrm>
            <a:off x="7405926" y="6084570"/>
            <a:ext cx="6430685" cy="1340525"/>
          </a:xfrm>
          <a:prstGeom prst="roundRect">
            <a:avLst>
              <a:gd name="adj" fmla="val 818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5" name="Shape 28"/>
          <p:cNvSpPr/>
          <p:nvPr/>
        </p:nvSpPr>
        <p:spPr>
          <a:xfrm>
            <a:off x="7405926" y="6061710"/>
            <a:ext cx="6430685" cy="91440"/>
          </a:xfrm>
          <a:prstGeom prst="roundRect">
            <a:avLst>
              <a:gd name="adj" fmla="val 8334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6" name="Shape 29"/>
          <p:cNvSpPr/>
          <p:nvPr/>
        </p:nvSpPr>
        <p:spPr>
          <a:xfrm>
            <a:off x="10349032" y="5812393"/>
            <a:ext cx="544354" cy="544354"/>
          </a:xfrm>
          <a:prstGeom prst="roundRect">
            <a:avLst>
              <a:gd name="adj" fmla="val 16797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3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512385" y="5975747"/>
            <a:ext cx="217646" cy="217646"/>
          </a:xfrm>
          <a:prstGeom prst="rect">
            <a:avLst/>
          </a:prstGeom>
        </p:spPr>
      </p:pic>
      <p:sp>
        <p:nvSpPr>
          <p:cNvPr id="38" name="Text 30"/>
          <p:cNvSpPr/>
          <p:nvPr/>
        </p:nvSpPr>
        <p:spPr>
          <a:xfrm>
            <a:off x="7610237" y="653819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Check Your Work</a:t>
            </a:r>
            <a:endParaRPr lang="en-US" sz="1750" dirty="0"/>
          </a:p>
        </p:txBody>
      </p:sp>
      <p:sp>
        <p:nvSpPr>
          <p:cNvPr id="39" name="Text 31"/>
          <p:cNvSpPr/>
          <p:nvPr/>
        </p:nvSpPr>
        <p:spPr>
          <a:xfrm>
            <a:off x="7610237" y="6930509"/>
            <a:ext cx="602206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Review outputs systematically before moving forward; catch errors early.</a:t>
            </a:r>
            <a:endParaRPr lang="en-US" sz="1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3078"/>
            <a:ext cx="5143738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What AM1 Truly Tests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2403158" y="237077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Work With Real Data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93790" y="2812018"/>
            <a:ext cx="416111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Handle authentic datasets with realistic challenges and complexities.</a:t>
            </a:r>
            <a:endParaRPr lang="en-US" sz="16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015" y="2075974"/>
            <a:ext cx="4108371" cy="4108371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61723" y="2944773"/>
            <a:ext cx="305395" cy="30539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75495" y="1859280"/>
            <a:ext cx="3614380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Solve Problems Independently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9675495" y="2300526"/>
            <a:ext cx="416111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Apply critical thinking to overcome obstacles without external guidance.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1015" y="2075974"/>
            <a:ext cx="4108371" cy="4108371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35265" y="2706529"/>
            <a:ext cx="305395" cy="30539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77651" y="3260050"/>
            <a:ext cx="4058960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Demonstrate Technical Competence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9777651" y="4020145"/>
            <a:ext cx="4058960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Execute data analysis tasks using appropriate tools and techniques proficiently.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1015" y="2075974"/>
            <a:ext cx="4108371" cy="4108371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78929" y="4224576"/>
            <a:ext cx="305395" cy="30539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675495" y="5306378"/>
            <a:ext cx="2626995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Show Clear Reasoning</a:t>
            </a:r>
            <a:endParaRPr lang="en-US" sz="2000" dirty="0"/>
          </a:p>
        </p:txBody>
      </p:sp>
      <p:sp>
        <p:nvSpPr>
          <p:cNvPr id="16" name="Text 8"/>
          <p:cNvSpPr/>
          <p:nvPr/>
        </p:nvSpPr>
        <p:spPr>
          <a:xfrm>
            <a:off x="9675495" y="5747623"/>
            <a:ext cx="416111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Articulate logical thought processes behind decisions and methodologies chosen.</a:t>
            </a:r>
            <a:endParaRPr lang="en-US" sz="160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1015" y="2075974"/>
            <a:ext cx="4108371" cy="4108371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64968" y="5400913"/>
            <a:ext cx="305395" cy="305395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1360051" y="4794766"/>
            <a:ext cx="3594854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Apply Professional Behaviours</a:t>
            </a:r>
            <a:endParaRPr lang="en-US" sz="2000" dirty="0"/>
          </a:p>
        </p:txBody>
      </p:sp>
      <p:sp>
        <p:nvSpPr>
          <p:cNvPr id="20" name="Text 10"/>
          <p:cNvSpPr/>
          <p:nvPr/>
        </p:nvSpPr>
        <p:spPr>
          <a:xfrm>
            <a:off x="793790" y="5236012"/>
            <a:ext cx="416111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Exhibit initiative, thoroughness, and systematic approach expected in workplace.</a:t>
            </a:r>
            <a:endParaRPr lang="en-US" sz="1600" dirty="0"/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61015" y="2075974"/>
            <a:ext cx="4108371" cy="4108371"/>
          </a:xfrm>
          <a:prstGeom prst="rect">
            <a:avLst/>
          </a:prstGeom>
        </p:spPr>
      </p:pic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71091" y="4609981"/>
            <a:ext cx="305395" cy="305395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>
            <a:off x="1099899" y="6860143"/>
            <a:ext cx="1273671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Preparation leads to confidence.</a:t>
            </a:r>
            <a:r>
              <a:rPr lang="en-US" sz="16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 Master the skills, understand the criteria, and trust in your abilities.</a:t>
            </a:r>
            <a:endParaRPr lang="en-US" sz="1600" dirty="0"/>
          </a:p>
        </p:txBody>
      </p:sp>
      <p:sp>
        <p:nvSpPr>
          <p:cNvPr id="24" name="Shape 12"/>
          <p:cNvSpPr/>
          <p:nvPr/>
        </p:nvSpPr>
        <p:spPr>
          <a:xfrm>
            <a:off x="793790" y="6630591"/>
            <a:ext cx="22860" cy="785813"/>
          </a:xfrm>
          <a:prstGeom prst="rect">
            <a:avLst/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1647" y="621983"/>
            <a:ext cx="4681538" cy="494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Assessment Day Timeline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7303770" y="1433393"/>
            <a:ext cx="22860" cy="6174819"/>
          </a:xfrm>
          <a:prstGeom prst="roundRect">
            <a:avLst>
              <a:gd name="adj" fmla="val 290913"/>
            </a:avLst>
          </a:prstGeom>
          <a:solidFill>
            <a:srgbClr val="DFB8B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" name="Shape 2"/>
          <p:cNvSpPr/>
          <p:nvPr/>
        </p:nvSpPr>
        <p:spPr>
          <a:xfrm>
            <a:off x="6863120" y="2055257"/>
            <a:ext cx="474940" cy="22860"/>
          </a:xfrm>
          <a:prstGeom prst="roundRect">
            <a:avLst>
              <a:gd name="adj" fmla="val 290913"/>
            </a:avLst>
          </a:prstGeom>
          <a:solidFill>
            <a:srgbClr val="DFB8B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Shape 3"/>
          <p:cNvSpPr/>
          <p:nvPr/>
        </p:nvSpPr>
        <p:spPr>
          <a:xfrm>
            <a:off x="7255847" y="2007334"/>
            <a:ext cx="118705" cy="118705"/>
          </a:xfrm>
          <a:prstGeom prst="roundRect">
            <a:avLst>
              <a:gd name="adj" fmla="val 385156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Shape 4"/>
          <p:cNvSpPr/>
          <p:nvPr/>
        </p:nvSpPr>
        <p:spPr>
          <a:xfrm>
            <a:off x="791647" y="1433393"/>
            <a:ext cx="6048613" cy="1266706"/>
          </a:xfrm>
          <a:prstGeom prst="roundRect">
            <a:avLst>
              <a:gd name="adj" fmla="val 5250"/>
            </a:avLst>
          </a:prstGeom>
          <a:solidFill>
            <a:srgbClr val="F9D2D9"/>
          </a:solidFill>
          <a:ln w="762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7" name="Text 5"/>
          <p:cNvSpPr/>
          <p:nvPr/>
        </p:nvSpPr>
        <p:spPr>
          <a:xfrm>
            <a:off x="4616053" y="1599248"/>
            <a:ext cx="2058353" cy="247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Pre-Assessment Setup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957501" y="1941433"/>
            <a:ext cx="5716905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Join Teams call, verify ID, confirm tools are working, and receive scenario brief.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7292340" y="3005138"/>
            <a:ext cx="474940" cy="22860"/>
          </a:xfrm>
          <a:prstGeom prst="roundRect">
            <a:avLst>
              <a:gd name="adj" fmla="val 290913"/>
            </a:avLst>
          </a:prstGeom>
          <a:solidFill>
            <a:srgbClr val="DFB8B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Shape 8"/>
          <p:cNvSpPr/>
          <p:nvPr/>
        </p:nvSpPr>
        <p:spPr>
          <a:xfrm>
            <a:off x="7255847" y="2957215"/>
            <a:ext cx="118705" cy="118705"/>
          </a:xfrm>
          <a:prstGeom prst="roundRect">
            <a:avLst>
              <a:gd name="adj" fmla="val 385156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Shape 9"/>
          <p:cNvSpPr/>
          <p:nvPr/>
        </p:nvSpPr>
        <p:spPr>
          <a:xfrm>
            <a:off x="7790140" y="2383274"/>
            <a:ext cx="6048613" cy="1266706"/>
          </a:xfrm>
          <a:prstGeom prst="roundRect">
            <a:avLst>
              <a:gd name="adj" fmla="val 5250"/>
            </a:avLst>
          </a:prstGeom>
          <a:solidFill>
            <a:srgbClr val="F9D2D9"/>
          </a:solidFill>
          <a:ln w="762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2" name="Text 10"/>
          <p:cNvSpPr/>
          <p:nvPr/>
        </p:nvSpPr>
        <p:spPr>
          <a:xfrm>
            <a:off x="7955994" y="2549128"/>
            <a:ext cx="2222897" cy="247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Demonstration 1 Begins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955994" y="2891314"/>
            <a:ext cx="5716905" cy="506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45 minutes focused on data gathering, cleaning, blending, and initial summarisation.</a:t>
            </a:r>
            <a:endParaRPr lang="en-US" sz="1200" dirty="0"/>
          </a:p>
        </p:txBody>
      </p:sp>
      <p:sp>
        <p:nvSpPr>
          <p:cNvPr id="14" name="Shape 12"/>
          <p:cNvSpPr/>
          <p:nvPr/>
        </p:nvSpPr>
        <p:spPr>
          <a:xfrm>
            <a:off x="6863120" y="3796784"/>
            <a:ext cx="474940" cy="22860"/>
          </a:xfrm>
          <a:prstGeom prst="roundRect">
            <a:avLst>
              <a:gd name="adj" fmla="val 290913"/>
            </a:avLst>
          </a:prstGeom>
          <a:solidFill>
            <a:srgbClr val="DFB8B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5" name="Shape 13"/>
          <p:cNvSpPr/>
          <p:nvPr/>
        </p:nvSpPr>
        <p:spPr>
          <a:xfrm>
            <a:off x="7255847" y="3748861"/>
            <a:ext cx="118705" cy="118705"/>
          </a:xfrm>
          <a:prstGeom prst="roundRect">
            <a:avLst>
              <a:gd name="adj" fmla="val 385156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6" name="Shape 14"/>
          <p:cNvSpPr/>
          <p:nvPr/>
        </p:nvSpPr>
        <p:spPr>
          <a:xfrm>
            <a:off x="791647" y="3174921"/>
            <a:ext cx="6048613" cy="1266706"/>
          </a:xfrm>
          <a:prstGeom prst="roundRect">
            <a:avLst>
              <a:gd name="adj" fmla="val 5250"/>
            </a:avLst>
          </a:prstGeom>
          <a:solidFill>
            <a:srgbClr val="F9D2D9"/>
          </a:solidFill>
          <a:ln w="762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7" name="Text 15"/>
          <p:cNvSpPr/>
          <p:nvPr/>
        </p:nvSpPr>
        <p:spPr>
          <a:xfrm>
            <a:off x="4673798" y="3340775"/>
            <a:ext cx="2000607" cy="247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Questions on Demo 1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957501" y="3682960"/>
            <a:ext cx="5716905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Assessor asks targeted questions about your approach, decisions, and findings.</a:t>
            </a:r>
            <a:endParaRPr lang="en-US" sz="1200" dirty="0"/>
          </a:p>
        </p:txBody>
      </p:sp>
      <p:sp>
        <p:nvSpPr>
          <p:cNvPr id="19" name="Shape 17"/>
          <p:cNvSpPr/>
          <p:nvPr/>
        </p:nvSpPr>
        <p:spPr>
          <a:xfrm>
            <a:off x="7292340" y="4588431"/>
            <a:ext cx="474940" cy="22860"/>
          </a:xfrm>
          <a:prstGeom prst="roundRect">
            <a:avLst>
              <a:gd name="adj" fmla="val 290913"/>
            </a:avLst>
          </a:prstGeom>
          <a:solidFill>
            <a:srgbClr val="DFB8B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0" name="Shape 18"/>
          <p:cNvSpPr/>
          <p:nvPr/>
        </p:nvSpPr>
        <p:spPr>
          <a:xfrm>
            <a:off x="7255847" y="4540508"/>
            <a:ext cx="118705" cy="118705"/>
          </a:xfrm>
          <a:prstGeom prst="roundRect">
            <a:avLst>
              <a:gd name="adj" fmla="val 385156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1" name="Shape 19"/>
          <p:cNvSpPr/>
          <p:nvPr/>
        </p:nvSpPr>
        <p:spPr>
          <a:xfrm>
            <a:off x="7790140" y="3966567"/>
            <a:ext cx="6048613" cy="1266706"/>
          </a:xfrm>
          <a:prstGeom prst="roundRect">
            <a:avLst>
              <a:gd name="adj" fmla="val 5250"/>
            </a:avLst>
          </a:prstGeom>
          <a:solidFill>
            <a:srgbClr val="F9D2D9"/>
          </a:solidFill>
          <a:ln w="762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2" name="Text 20"/>
          <p:cNvSpPr/>
          <p:nvPr/>
        </p:nvSpPr>
        <p:spPr>
          <a:xfrm>
            <a:off x="7955994" y="4132421"/>
            <a:ext cx="1979176" cy="247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Brief Transition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7955994" y="4474607"/>
            <a:ext cx="5716905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Short break to prepare for the second demonstration and refocus.</a:t>
            </a:r>
            <a:endParaRPr lang="en-US" sz="1200" dirty="0"/>
          </a:p>
        </p:txBody>
      </p:sp>
      <p:sp>
        <p:nvSpPr>
          <p:cNvPr id="24" name="Shape 22"/>
          <p:cNvSpPr/>
          <p:nvPr/>
        </p:nvSpPr>
        <p:spPr>
          <a:xfrm>
            <a:off x="6863120" y="5380077"/>
            <a:ext cx="474940" cy="22860"/>
          </a:xfrm>
          <a:prstGeom prst="roundRect">
            <a:avLst>
              <a:gd name="adj" fmla="val 290913"/>
            </a:avLst>
          </a:prstGeom>
          <a:solidFill>
            <a:srgbClr val="DFB8B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5" name="Shape 23"/>
          <p:cNvSpPr/>
          <p:nvPr/>
        </p:nvSpPr>
        <p:spPr>
          <a:xfrm>
            <a:off x="7255847" y="5332155"/>
            <a:ext cx="118705" cy="118705"/>
          </a:xfrm>
          <a:prstGeom prst="roundRect">
            <a:avLst>
              <a:gd name="adj" fmla="val 385156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6" name="Shape 24"/>
          <p:cNvSpPr/>
          <p:nvPr/>
        </p:nvSpPr>
        <p:spPr>
          <a:xfrm>
            <a:off x="791647" y="4758214"/>
            <a:ext cx="6048613" cy="1266706"/>
          </a:xfrm>
          <a:prstGeom prst="roundRect">
            <a:avLst>
              <a:gd name="adj" fmla="val 5250"/>
            </a:avLst>
          </a:prstGeom>
          <a:solidFill>
            <a:srgbClr val="F9D2D9"/>
          </a:solidFill>
          <a:ln w="762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7" name="Text 25"/>
          <p:cNvSpPr/>
          <p:nvPr/>
        </p:nvSpPr>
        <p:spPr>
          <a:xfrm>
            <a:off x="4451509" y="4924068"/>
            <a:ext cx="2222897" cy="247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Demonstration 2 Begins</a:t>
            </a:r>
            <a:endParaRPr lang="en-US" sz="1550" dirty="0"/>
          </a:p>
        </p:txBody>
      </p:sp>
      <p:sp>
        <p:nvSpPr>
          <p:cNvPr id="28" name="Text 26"/>
          <p:cNvSpPr/>
          <p:nvPr/>
        </p:nvSpPr>
        <p:spPr>
          <a:xfrm>
            <a:off x="957501" y="5266253"/>
            <a:ext cx="5716905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45 minutes focused on analysis, validation, statistics, and error correction.</a:t>
            </a:r>
            <a:endParaRPr lang="en-US" sz="1200" dirty="0"/>
          </a:p>
        </p:txBody>
      </p:sp>
      <p:sp>
        <p:nvSpPr>
          <p:cNvPr id="29" name="Shape 27"/>
          <p:cNvSpPr/>
          <p:nvPr/>
        </p:nvSpPr>
        <p:spPr>
          <a:xfrm>
            <a:off x="7292340" y="6171724"/>
            <a:ext cx="474940" cy="22860"/>
          </a:xfrm>
          <a:prstGeom prst="roundRect">
            <a:avLst>
              <a:gd name="adj" fmla="val 290913"/>
            </a:avLst>
          </a:prstGeom>
          <a:solidFill>
            <a:srgbClr val="DFB8B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0" name="Shape 28"/>
          <p:cNvSpPr/>
          <p:nvPr/>
        </p:nvSpPr>
        <p:spPr>
          <a:xfrm>
            <a:off x="7255847" y="6123801"/>
            <a:ext cx="118705" cy="118705"/>
          </a:xfrm>
          <a:prstGeom prst="roundRect">
            <a:avLst>
              <a:gd name="adj" fmla="val 385156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1" name="Shape 29"/>
          <p:cNvSpPr/>
          <p:nvPr/>
        </p:nvSpPr>
        <p:spPr>
          <a:xfrm>
            <a:off x="7790140" y="5549860"/>
            <a:ext cx="6048613" cy="1266706"/>
          </a:xfrm>
          <a:prstGeom prst="roundRect">
            <a:avLst>
              <a:gd name="adj" fmla="val 5250"/>
            </a:avLst>
          </a:prstGeom>
          <a:solidFill>
            <a:srgbClr val="F9D2D9"/>
          </a:solidFill>
          <a:ln w="762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32" name="Text 30"/>
          <p:cNvSpPr/>
          <p:nvPr/>
        </p:nvSpPr>
        <p:spPr>
          <a:xfrm>
            <a:off x="7955994" y="5715714"/>
            <a:ext cx="2000607" cy="247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Questions on Demo 2</a:t>
            </a:r>
            <a:endParaRPr lang="en-US" sz="1550" dirty="0"/>
          </a:p>
        </p:txBody>
      </p:sp>
      <p:sp>
        <p:nvSpPr>
          <p:cNvPr id="33" name="Text 31"/>
          <p:cNvSpPr/>
          <p:nvPr/>
        </p:nvSpPr>
        <p:spPr>
          <a:xfrm>
            <a:off x="7955994" y="6057900"/>
            <a:ext cx="5716905" cy="506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Assessor explores your analytical reasoning, validation methods, and problem-solving.</a:t>
            </a:r>
            <a:endParaRPr lang="en-US" sz="1200" dirty="0"/>
          </a:p>
        </p:txBody>
      </p:sp>
      <p:sp>
        <p:nvSpPr>
          <p:cNvPr id="34" name="Shape 32"/>
          <p:cNvSpPr/>
          <p:nvPr/>
        </p:nvSpPr>
        <p:spPr>
          <a:xfrm>
            <a:off x="6863120" y="6963370"/>
            <a:ext cx="474940" cy="22860"/>
          </a:xfrm>
          <a:prstGeom prst="roundRect">
            <a:avLst>
              <a:gd name="adj" fmla="val 290913"/>
            </a:avLst>
          </a:prstGeom>
          <a:solidFill>
            <a:srgbClr val="DFB8B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5" name="Shape 33"/>
          <p:cNvSpPr/>
          <p:nvPr/>
        </p:nvSpPr>
        <p:spPr>
          <a:xfrm>
            <a:off x="7255847" y="6915448"/>
            <a:ext cx="118705" cy="118705"/>
          </a:xfrm>
          <a:prstGeom prst="roundRect">
            <a:avLst>
              <a:gd name="adj" fmla="val 385156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6" name="Shape 34"/>
          <p:cNvSpPr/>
          <p:nvPr/>
        </p:nvSpPr>
        <p:spPr>
          <a:xfrm>
            <a:off x="791647" y="6341507"/>
            <a:ext cx="6048613" cy="1266706"/>
          </a:xfrm>
          <a:prstGeom prst="roundRect">
            <a:avLst>
              <a:gd name="adj" fmla="val 5250"/>
            </a:avLst>
          </a:prstGeom>
          <a:solidFill>
            <a:srgbClr val="F9D2D9"/>
          </a:solidFill>
          <a:ln w="762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37" name="Text 35"/>
          <p:cNvSpPr/>
          <p:nvPr/>
        </p:nvSpPr>
        <p:spPr>
          <a:xfrm>
            <a:off x="4565690" y="6507361"/>
            <a:ext cx="2108716" cy="247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Assessment Concludes</a:t>
            </a:r>
            <a:endParaRPr lang="en-US" sz="1550" dirty="0"/>
          </a:p>
        </p:txBody>
      </p:sp>
      <p:sp>
        <p:nvSpPr>
          <p:cNvPr id="38" name="Text 36"/>
          <p:cNvSpPr/>
          <p:nvPr/>
        </p:nvSpPr>
        <p:spPr>
          <a:xfrm>
            <a:off x="957501" y="6849547"/>
            <a:ext cx="5716905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Final questions, closing discussion, and conclusion of the observation session.</a:t>
            </a:r>
            <a:endParaRPr lang="en-US" sz="12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1068"/>
            <a:ext cx="72214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Common Mistakes to Avoid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800" y="2232184"/>
            <a:ext cx="340162" cy="3401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30906" y="22251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Working in Silence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530906" y="2806303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Failing to verbalise your thinking leaves assessors unable to follow your reasoning.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800" y="3992761"/>
            <a:ext cx="340162" cy="3401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30906" y="3985736"/>
            <a:ext cx="3054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Rushing Through Tasks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530906" y="4566880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Speed without accuracy creates errors that consume more time fixing than preventing.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800" y="5753338"/>
            <a:ext cx="340162" cy="34016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0906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Skipping Validation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30906" y="6327458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Not cross-checking results means undetected errors propagate through your analysis.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4532" y="2232184"/>
            <a:ext cx="340162" cy="34016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36637" y="2225159"/>
            <a:ext cx="31763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Poor Time Management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36637" y="2806303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Spending excessive time on early tasks leaves insufficient time for completion.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4532" y="3992761"/>
            <a:ext cx="340162" cy="34016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8336637" y="3985736"/>
            <a:ext cx="31374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Inadequate Explanation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8336637" y="4566880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Simply stating what you did without explaining why demonstrates surface-level understanding.</a:t>
            </a:r>
            <a:endParaRPr lang="en-US" sz="17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4532" y="5753338"/>
            <a:ext cx="340162" cy="340162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336637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Ignoring Data Quality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8336637" y="6327458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Proceeding without addressing obvious errors undermines the integrity of your entire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" name="Text 1"/>
          <p:cNvSpPr/>
          <p:nvPr/>
        </p:nvSpPr>
        <p:spPr>
          <a:xfrm>
            <a:off x="755333" y="938808"/>
            <a:ext cx="6343769" cy="640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Your Preparation Checklist</a:t>
            </a:r>
            <a:endParaRPr lang="en-US" sz="4000" dirty="0"/>
          </a:p>
        </p:txBody>
      </p:sp>
      <p:sp>
        <p:nvSpPr>
          <p:cNvPr id="5" name="Shape 2"/>
          <p:cNvSpPr/>
          <p:nvPr/>
        </p:nvSpPr>
        <p:spPr>
          <a:xfrm>
            <a:off x="755333" y="1887022"/>
            <a:ext cx="6457355" cy="1883212"/>
          </a:xfrm>
          <a:prstGeom prst="roundRect">
            <a:avLst>
              <a:gd name="adj" fmla="val 5827"/>
            </a:avLst>
          </a:prstGeom>
          <a:solidFill>
            <a:srgbClr val="FFFFFF"/>
          </a:solidFill>
          <a:ln w="2286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6" name="Shape 3"/>
          <p:cNvSpPr/>
          <p:nvPr/>
        </p:nvSpPr>
        <p:spPr>
          <a:xfrm>
            <a:off x="732473" y="1887022"/>
            <a:ext cx="91440" cy="1883212"/>
          </a:xfrm>
          <a:prstGeom prst="roundRect">
            <a:avLst>
              <a:gd name="adj" fmla="val 94180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Text 4"/>
          <p:cNvSpPr/>
          <p:nvPr/>
        </p:nvSpPr>
        <p:spPr>
          <a:xfrm>
            <a:off x="1051798" y="2114907"/>
            <a:ext cx="2787491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Technical Skills Practice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051798" y="2558296"/>
            <a:ext cx="5933003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Complete multiple practice scenarios covering importing, cleaning, blending, filtering, statistics, and validation until fluent.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417713" y="1887022"/>
            <a:ext cx="6457355" cy="1883212"/>
          </a:xfrm>
          <a:prstGeom prst="roundRect">
            <a:avLst>
              <a:gd name="adj" fmla="val 5827"/>
            </a:avLst>
          </a:prstGeom>
          <a:solidFill>
            <a:srgbClr val="FFFFFF"/>
          </a:solidFill>
          <a:ln w="2286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0" name="Shape 7"/>
          <p:cNvSpPr/>
          <p:nvPr/>
        </p:nvSpPr>
        <p:spPr>
          <a:xfrm>
            <a:off x="7394853" y="1887022"/>
            <a:ext cx="91440" cy="1883212"/>
          </a:xfrm>
          <a:prstGeom prst="roundRect">
            <a:avLst>
              <a:gd name="adj" fmla="val 94180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Text 8"/>
          <p:cNvSpPr/>
          <p:nvPr/>
        </p:nvSpPr>
        <p:spPr>
          <a:xfrm>
            <a:off x="7714178" y="2114907"/>
            <a:ext cx="2562939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Tool Proficiency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7714178" y="2558296"/>
            <a:ext cx="5933003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Ensure complete comfort with your chosen tools—know shortcuts, formulas, and functions without needing to search for help.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55333" y="3975259"/>
            <a:ext cx="6457355" cy="1555194"/>
          </a:xfrm>
          <a:prstGeom prst="roundRect">
            <a:avLst>
              <a:gd name="adj" fmla="val 7056"/>
            </a:avLst>
          </a:prstGeom>
          <a:solidFill>
            <a:srgbClr val="FFFFFF"/>
          </a:solidFill>
          <a:ln w="2286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4" name="Shape 11"/>
          <p:cNvSpPr/>
          <p:nvPr/>
        </p:nvSpPr>
        <p:spPr>
          <a:xfrm>
            <a:off x="732473" y="3975259"/>
            <a:ext cx="91440" cy="1555194"/>
          </a:xfrm>
          <a:prstGeom prst="roundRect">
            <a:avLst>
              <a:gd name="adj" fmla="val 94180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5" name="Text 12"/>
          <p:cNvSpPr/>
          <p:nvPr/>
        </p:nvSpPr>
        <p:spPr>
          <a:xfrm>
            <a:off x="1051798" y="4203144"/>
            <a:ext cx="3251954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Verbal Explanation Practice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1051798" y="4646533"/>
            <a:ext cx="5933003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Practise explaining your decisions aloud whilst working through sample scenarios to develop natural articulation habits.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417713" y="3975259"/>
            <a:ext cx="6457355" cy="1555194"/>
          </a:xfrm>
          <a:prstGeom prst="roundRect">
            <a:avLst>
              <a:gd name="adj" fmla="val 7056"/>
            </a:avLst>
          </a:prstGeom>
          <a:solidFill>
            <a:srgbClr val="FFFFFF"/>
          </a:solidFill>
          <a:ln w="2286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8" name="Shape 15"/>
          <p:cNvSpPr/>
          <p:nvPr/>
        </p:nvSpPr>
        <p:spPr>
          <a:xfrm>
            <a:off x="7394853" y="3975259"/>
            <a:ext cx="91440" cy="1555194"/>
          </a:xfrm>
          <a:prstGeom prst="roundRect">
            <a:avLst>
              <a:gd name="adj" fmla="val 94180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9" name="Text 16"/>
          <p:cNvSpPr/>
          <p:nvPr/>
        </p:nvSpPr>
        <p:spPr>
          <a:xfrm>
            <a:off x="7714178" y="4203144"/>
            <a:ext cx="2562939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Criteria Review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7714178" y="4646533"/>
            <a:ext cx="5933003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Study all knowledge, skills, and behaviour criteria thoroughly so you understand what assessors are evaluating.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755333" y="5735479"/>
            <a:ext cx="6457355" cy="1555194"/>
          </a:xfrm>
          <a:prstGeom prst="roundRect">
            <a:avLst>
              <a:gd name="adj" fmla="val 7056"/>
            </a:avLst>
          </a:prstGeom>
          <a:solidFill>
            <a:srgbClr val="FFFFFF"/>
          </a:solidFill>
          <a:ln w="2286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2" name="Shape 19"/>
          <p:cNvSpPr/>
          <p:nvPr/>
        </p:nvSpPr>
        <p:spPr>
          <a:xfrm>
            <a:off x="732473" y="5735479"/>
            <a:ext cx="91440" cy="1555194"/>
          </a:xfrm>
          <a:prstGeom prst="roundRect">
            <a:avLst>
              <a:gd name="adj" fmla="val 94180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3" name="Text 20"/>
          <p:cNvSpPr/>
          <p:nvPr/>
        </p:nvSpPr>
        <p:spPr>
          <a:xfrm>
            <a:off x="1051798" y="5963364"/>
            <a:ext cx="2562939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Environment Setup</a:t>
            </a:r>
            <a:endParaRPr lang="en-US" sz="2000" dirty="0"/>
          </a:p>
        </p:txBody>
      </p:sp>
      <p:sp>
        <p:nvSpPr>
          <p:cNvPr id="24" name="Text 21"/>
          <p:cNvSpPr/>
          <p:nvPr/>
        </p:nvSpPr>
        <p:spPr>
          <a:xfrm>
            <a:off x="1051798" y="6406753"/>
            <a:ext cx="5933003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Test your technical setup, internet connection, webcam, and workspace well before assessment day—eliminate surprises.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7417713" y="5735479"/>
            <a:ext cx="6457355" cy="1555194"/>
          </a:xfrm>
          <a:prstGeom prst="roundRect">
            <a:avLst>
              <a:gd name="adj" fmla="val 7056"/>
            </a:avLst>
          </a:prstGeom>
          <a:solidFill>
            <a:srgbClr val="FFFFFF"/>
          </a:solidFill>
          <a:ln w="2286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6" name="Shape 23"/>
          <p:cNvSpPr/>
          <p:nvPr/>
        </p:nvSpPr>
        <p:spPr>
          <a:xfrm>
            <a:off x="7394853" y="5735479"/>
            <a:ext cx="91440" cy="1555194"/>
          </a:xfrm>
          <a:prstGeom prst="roundRect">
            <a:avLst>
              <a:gd name="adj" fmla="val 94180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7" name="Text 24"/>
          <p:cNvSpPr/>
          <p:nvPr/>
        </p:nvSpPr>
        <p:spPr>
          <a:xfrm>
            <a:off x="7714178" y="5963364"/>
            <a:ext cx="2562939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Mental Preparation</a:t>
            </a:r>
            <a:endParaRPr lang="en-US" sz="2000" dirty="0"/>
          </a:p>
        </p:txBody>
      </p:sp>
      <p:sp>
        <p:nvSpPr>
          <p:cNvPr id="28" name="Text 25"/>
          <p:cNvSpPr/>
          <p:nvPr/>
        </p:nvSpPr>
        <p:spPr>
          <a:xfrm>
            <a:off x="7714178" y="6406753"/>
            <a:ext cx="5933003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Build confidence through thorough preparation; visualise successful performance; plan stress management strategies.</a:t>
            </a:r>
            <a:endParaRPr lang="en-US" sz="16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3243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You're Ready</a:t>
            </a:r>
            <a:endParaRPr lang="en-US" sz="8900" dirty="0"/>
          </a:p>
        </p:txBody>
      </p:sp>
      <p:sp>
        <p:nvSpPr>
          <p:cNvPr id="3" name="Text 1"/>
          <p:cNvSpPr/>
          <p:nvPr/>
        </p:nvSpPr>
        <p:spPr>
          <a:xfrm>
            <a:off x="793790" y="2941082"/>
            <a:ext cx="482322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Trust Your Preparation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384821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You've developed the technical skills, understood the criteria, and prepared thoroughly. Assessment Method 1 is your opportunity to demonstrate the competence you've built throughout your apprenticeship.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133951" y="5084326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highlight>
                  <a:srgbClr val="51BBBE"/>
                </a:highlight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Approach the assessment with confidence, work systematically, explain your reasoning clearly, and showcase your professional capabilities.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4829175"/>
            <a:ext cx="30480" cy="1236107"/>
          </a:xfrm>
          <a:prstGeom prst="rect">
            <a:avLst/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Text 5"/>
          <p:cNvSpPr/>
          <p:nvPr/>
        </p:nvSpPr>
        <p:spPr>
          <a:xfrm>
            <a:off x="793790" y="632043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Remember:</a:t>
            </a: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 The assessors want you to succeed. They're evaluating whether you meet the standard—and with proper preparation, you absolutely can.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" name="Text 1"/>
          <p:cNvSpPr/>
          <p:nvPr/>
        </p:nvSpPr>
        <p:spPr>
          <a:xfrm>
            <a:off x="793790" y="750213"/>
            <a:ext cx="7714536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Essential Items You Must Bring</a:t>
            </a:r>
            <a:endParaRPr lang="en-US" sz="4200" dirty="0"/>
          </a:p>
        </p:txBody>
      </p:sp>
      <p:sp>
        <p:nvSpPr>
          <p:cNvPr id="5" name="Shape 2"/>
          <p:cNvSpPr/>
          <p:nvPr/>
        </p:nvSpPr>
        <p:spPr>
          <a:xfrm>
            <a:off x="793790" y="2069902"/>
            <a:ext cx="6413659" cy="2435423"/>
          </a:xfrm>
          <a:prstGeom prst="roundRect">
            <a:avLst>
              <a:gd name="adj" fmla="val 600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Shape 3"/>
          <p:cNvSpPr/>
          <p:nvPr/>
        </p:nvSpPr>
        <p:spPr>
          <a:xfrm>
            <a:off x="793790" y="2039422"/>
            <a:ext cx="6413659" cy="121920"/>
          </a:xfrm>
          <a:prstGeom prst="roundRect">
            <a:avLst>
              <a:gd name="adj" fmla="val 7423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Shape 4"/>
          <p:cNvSpPr/>
          <p:nvPr/>
        </p:nvSpPr>
        <p:spPr>
          <a:xfrm>
            <a:off x="3677424" y="1746766"/>
            <a:ext cx="646390" cy="646390"/>
          </a:xfrm>
          <a:prstGeom prst="roundRect">
            <a:avLst>
              <a:gd name="adj" fmla="val 14146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377" y="1940600"/>
            <a:ext cx="258485" cy="25848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39654" y="2608540"/>
            <a:ext cx="3164205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Required Documentation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1039654" y="3074313"/>
            <a:ext cx="592193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Valid photo identification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1039654" y="3494484"/>
            <a:ext cx="592193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Assessment booking confirmation</a:t>
            </a:r>
            <a:endParaRPr lang="en-US" sz="1650" dirty="0"/>
          </a:p>
        </p:txBody>
      </p:sp>
      <p:sp>
        <p:nvSpPr>
          <p:cNvPr id="12" name="Shape 8"/>
          <p:cNvSpPr/>
          <p:nvPr/>
        </p:nvSpPr>
        <p:spPr>
          <a:xfrm>
            <a:off x="7422833" y="2069902"/>
            <a:ext cx="6413778" cy="2435423"/>
          </a:xfrm>
          <a:prstGeom prst="roundRect">
            <a:avLst>
              <a:gd name="adj" fmla="val 600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3" name="Shape 9"/>
          <p:cNvSpPr/>
          <p:nvPr/>
        </p:nvSpPr>
        <p:spPr>
          <a:xfrm>
            <a:off x="7422833" y="2039422"/>
            <a:ext cx="6413778" cy="121920"/>
          </a:xfrm>
          <a:prstGeom prst="roundRect">
            <a:avLst>
              <a:gd name="adj" fmla="val 7423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4" name="Shape 10"/>
          <p:cNvSpPr/>
          <p:nvPr/>
        </p:nvSpPr>
        <p:spPr>
          <a:xfrm>
            <a:off x="10306467" y="1746766"/>
            <a:ext cx="646390" cy="646390"/>
          </a:xfrm>
          <a:prstGeom prst="roundRect">
            <a:avLst>
              <a:gd name="adj" fmla="val 14146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00420" y="1940600"/>
            <a:ext cx="258485" cy="258485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668697" y="2608540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Technical Setup</a:t>
            </a:r>
            <a:endParaRPr lang="en-US" sz="2100" dirty="0"/>
          </a:p>
        </p:txBody>
      </p:sp>
      <p:sp>
        <p:nvSpPr>
          <p:cNvPr id="17" name="Text 12"/>
          <p:cNvSpPr/>
          <p:nvPr/>
        </p:nvSpPr>
        <p:spPr>
          <a:xfrm>
            <a:off x="7668697" y="3074313"/>
            <a:ext cx="592205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Working laptop with webcam</a:t>
            </a:r>
            <a:endParaRPr lang="en-US" sz="1650" dirty="0"/>
          </a:p>
        </p:txBody>
      </p:sp>
      <p:sp>
        <p:nvSpPr>
          <p:cNvPr id="18" name="Text 13"/>
          <p:cNvSpPr/>
          <p:nvPr/>
        </p:nvSpPr>
        <p:spPr>
          <a:xfrm>
            <a:off x="7668697" y="3494484"/>
            <a:ext cx="592205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Stable internet connection</a:t>
            </a:r>
            <a:endParaRPr lang="en-US" sz="1650" dirty="0"/>
          </a:p>
        </p:txBody>
      </p:sp>
      <p:sp>
        <p:nvSpPr>
          <p:cNvPr id="19" name="Text 14"/>
          <p:cNvSpPr/>
          <p:nvPr/>
        </p:nvSpPr>
        <p:spPr>
          <a:xfrm>
            <a:off x="7668697" y="3914656"/>
            <a:ext cx="592205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All chosen tools pre-installed and tested</a:t>
            </a:r>
            <a:endParaRPr lang="en-US" sz="1650" dirty="0"/>
          </a:p>
        </p:txBody>
      </p:sp>
      <p:sp>
        <p:nvSpPr>
          <p:cNvPr id="20" name="Shape 15"/>
          <p:cNvSpPr/>
          <p:nvPr/>
        </p:nvSpPr>
        <p:spPr>
          <a:xfrm>
            <a:off x="793790" y="5043845"/>
            <a:ext cx="6413659" cy="2435423"/>
          </a:xfrm>
          <a:prstGeom prst="roundRect">
            <a:avLst>
              <a:gd name="adj" fmla="val 600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1" name="Shape 16"/>
          <p:cNvSpPr/>
          <p:nvPr/>
        </p:nvSpPr>
        <p:spPr>
          <a:xfrm>
            <a:off x="793790" y="5013365"/>
            <a:ext cx="6413659" cy="121920"/>
          </a:xfrm>
          <a:prstGeom prst="roundRect">
            <a:avLst>
              <a:gd name="adj" fmla="val 7423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2" name="Shape 17"/>
          <p:cNvSpPr/>
          <p:nvPr/>
        </p:nvSpPr>
        <p:spPr>
          <a:xfrm>
            <a:off x="3677424" y="4720709"/>
            <a:ext cx="646390" cy="646390"/>
          </a:xfrm>
          <a:prstGeom prst="roundRect">
            <a:avLst>
              <a:gd name="adj" fmla="val 14146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23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1377" y="4914543"/>
            <a:ext cx="258485" cy="258485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1039654" y="558248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Environment</a:t>
            </a:r>
            <a:endParaRPr lang="en-US" sz="2100" dirty="0"/>
          </a:p>
        </p:txBody>
      </p:sp>
      <p:sp>
        <p:nvSpPr>
          <p:cNvPr id="25" name="Text 19"/>
          <p:cNvSpPr/>
          <p:nvPr/>
        </p:nvSpPr>
        <p:spPr>
          <a:xfrm>
            <a:off x="1039654" y="6048256"/>
            <a:ext cx="592193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Clean, quiet workspace free from distractions</a:t>
            </a:r>
            <a:endParaRPr lang="en-US" sz="1650" dirty="0"/>
          </a:p>
        </p:txBody>
      </p:sp>
      <p:sp>
        <p:nvSpPr>
          <p:cNvPr id="26" name="Text 20"/>
          <p:cNvSpPr/>
          <p:nvPr/>
        </p:nvSpPr>
        <p:spPr>
          <a:xfrm>
            <a:off x="1039654" y="6468428"/>
            <a:ext cx="592193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Good lighting for webcam visibility</a:t>
            </a:r>
            <a:endParaRPr lang="en-US" sz="1650" dirty="0"/>
          </a:p>
        </p:txBody>
      </p:sp>
      <p:sp>
        <p:nvSpPr>
          <p:cNvPr id="27" name="Shape 21"/>
          <p:cNvSpPr/>
          <p:nvPr/>
        </p:nvSpPr>
        <p:spPr>
          <a:xfrm>
            <a:off x="7422833" y="5043845"/>
            <a:ext cx="6413778" cy="2435423"/>
          </a:xfrm>
          <a:prstGeom prst="roundRect">
            <a:avLst>
              <a:gd name="adj" fmla="val 600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8" name="Shape 22"/>
          <p:cNvSpPr/>
          <p:nvPr/>
        </p:nvSpPr>
        <p:spPr>
          <a:xfrm>
            <a:off x="7422833" y="5013365"/>
            <a:ext cx="6413778" cy="121920"/>
          </a:xfrm>
          <a:prstGeom prst="roundRect">
            <a:avLst>
              <a:gd name="adj" fmla="val 7423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9" name="Shape 23"/>
          <p:cNvSpPr/>
          <p:nvPr/>
        </p:nvSpPr>
        <p:spPr>
          <a:xfrm>
            <a:off x="10306467" y="4720709"/>
            <a:ext cx="646390" cy="646390"/>
          </a:xfrm>
          <a:prstGeom prst="roundRect">
            <a:avLst>
              <a:gd name="adj" fmla="val 14146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30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00420" y="4914543"/>
            <a:ext cx="258485" cy="258485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7668697" y="558248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2D4D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Not Permitted</a:t>
            </a:r>
            <a:endParaRPr lang="en-US" sz="2100" dirty="0"/>
          </a:p>
        </p:txBody>
      </p:sp>
      <p:sp>
        <p:nvSpPr>
          <p:cNvPr id="32" name="Text 25"/>
          <p:cNvSpPr/>
          <p:nvPr/>
        </p:nvSpPr>
        <p:spPr>
          <a:xfrm>
            <a:off x="7668697" y="6048256"/>
            <a:ext cx="592205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External reference notes or materials</a:t>
            </a:r>
            <a:endParaRPr lang="en-US" sz="1650" dirty="0"/>
          </a:p>
        </p:txBody>
      </p:sp>
      <p:sp>
        <p:nvSpPr>
          <p:cNvPr id="33" name="Text 26"/>
          <p:cNvSpPr/>
          <p:nvPr/>
        </p:nvSpPr>
        <p:spPr>
          <a:xfrm>
            <a:off x="7668697" y="6468428"/>
            <a:ext cx="592205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Pre-prepared templates or solutions</a:t>
            </a:r>
            <a:endParaRPr lang="en-US" sz="1650" dirty="0"/>
          </a:p>
        </p:txBody>
      </p:sp>
      <p:sp>
        <p:nvSpPr>
          <p:cNvPr id="34" name="Text 27"/>
          <p:cNvSpPr/>
          <p:nvPr/>
        </p:nvSpPr>
        <p:spPr>
          <a:xfrm>
            <a:off x="7668697" y="6888599"/>
            <a:ext cx="592205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Assistance from others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" name="Text 1"/>
          <p:cNvSpPr/>
          <p:nvPr/>
        </p:nvSpPr>
        <p:spPr>
          <a:xfrm>
            <a:off x="793790" y="702707"/>
            <a:ext cx="81519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Approved Tools and Resources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1751648"/>
            <a:ext cx="4196358" cy="2774156"/>
          </a:xfrm>
          <a:prstGeom prst="roundRect">
            <a:avLst>
              <a:gd name="adj" fmla="val 3434"/>
            </a:avLst>
          </a:prstGeom>
          <a:solidFill>
            <a:srgbClr val="FFFFFF"/>
          </a:solidFill>
          <a:ln w="3048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6" name="Shape 3"/>
          <p:cNvSpPr/>
          <p:nvPr/>
        </p:nvSpPr>
        <p:spPr>
          <a:xfrm>
            <a:off x="824270" y="1782128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F9D2D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Text 4"/>
          <p:cNvSpPr/>
          <p:nvPr/>
        </p:nvSpPr>
        <p:spPr>
          <a:xfrm>
            <a:off x="2721888" y="190583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1051084" y="2689384"/>
            <a:ext cx="29103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Spreadsheet Software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3179802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Microsoft Excel or Google Sheets for data manipulation, formulas, and basic analysis.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1751648"/>
            <a:ext cx="4196358" cy="2774156"/>
          </a:xfrm>
          <a:prstGeom prst="roundRect">
            <a:avLst>
              <a:gd name="adj" fmla="val 3434"/>
            </a:avLst>
          </a:prstGeom>
          <a:solidFill>
            <a:srgbClr val="FFFFFF"/>
          </a:solidFill>
          <a:ln w="3048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1" name="Shape 8"/>
          <p:cNvSpPr/>
          <p:nvPr/>
        </p:nvSpPr>
        <p:spPr>
          <a:xfrm>
            <a:off x="5247442" y="1782128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F9D2D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Text 9"/>
          <p:cNvSpPr/>
          <p:nvPr/>
        </p:nvSpPr>
        <p:spPr>
          <a:xfrm>
            <a:off x="7145060" y="190583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5474256" y="26893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Database Tools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5474256" y="3179802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SQL platforms for querying and managing structured data efficiently.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9640133" y="1751648"/>
            <a:ext cx="4196358" cy="2774156"/>
          </a:xfrm>
          <a:prstGeom prst="roundRect">
            <a:avLst>
              <a:gd name="adj" fmla="val 3434"/>
            </a:avLst>
          </a:prstGeom>
          <a:solidFill>
            <a:srgbClr val="FFFFFF"/>
          </a:solidFill>
          <a:ln w="3048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6" name="Shape 13"/>
          <p:cNvSpPr/>
          <p:nvPr/>
        </p:nvSpPr>
        <p:spPr>
          <a:xfrm>
            <a:off x="9670613" y="1782128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F9D2D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7" name="Text 14"/>
          <p:cNvSpPr/>
          <p:nvPr/>
        </p:nvSpPr>
        <p:spPr>
          <a:xfrm>
            <a:off x="11568232" y="190583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9897427" y="2689384"/>
            <a:ext cx="32936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Programming Languages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9897427" y="3179802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Python or R for advanced data processing, statistical analysis, and automation.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793790" y="4752618"/>
            <a:ext cx="4196358" cy="2774156"/>
          </a:xfrm>
          <a:prstGeom prst="roundRect">
            <a:avLst>
              <a:gd name="adj" fmla="val 3434"/>
            </a:avLst>
          </a:prstGeom>
          <a:solidFill>
            <a:srgbClr val="FFFFFF"/>
          </a:solidFill>
          <a:ln w="3048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1" name="Shape 18"/>
          <p:cNvSpPr/>
          <p:nvPr/>
        </p:nvSpPr>
        <p:spPr>
          <a:xfrm>
            <a:off x="824270" y="4783098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F9D2D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2" name="Text 19"/>
          <p:cNvSpPr/>
          <p:nvPr/>
        </p:nvSpPr>
        <p:spPr>
          <a:xfrm>
            <a:off x="2721888" y="490680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</a:t>
            </a:r>
            <a:endParaRPr lang="en-US" sz="2650" dirty="0"/>
          </a:p>
        </p:txBody>
      </p:sp>
      <p:sp>
        <p:nvSpPr>
          <p:cNvPr id="23" name="Text 20"/>
          <p:cNvSpPr/>
          <p:nvPr/>
        </p:nvSpPr>
        <p:spPr>
          <a:xfrm>
            <a:off x="1051084" y="5690354"/>
            <a:ext cx="30122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Visualisation Platforms</a:t>
            </a:r>
            <a:endParaRPr lang="en-US" sz="2200" dirty="0"/>
          </a:p>
        </p:txBody>
      </p:sp>
      <p:sp>
        <p:nvSpPr>
          <p:cNvPr id="24" name="Text 21"/>
          <p:cNvSpPr/>
          <p:nvPr/>
        </p:nvSpPr>
        <p:spPr>
          <a:xfrm>
            <a:off x="1051084" y="6180773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Power BI or similar for creating dashboards and visual representations.</a:t>
            </a:r>
            <a:endParaRPr lang="en-US" sz="1750" dirty="0"/>
          </a:p>
        </p:txBody>
      </p:sp>
      <p:sp>
        <p:nvSpPr>
          <p:cNvPr id="25" name="Shape 22"/>
          <p:cNvSpPr/>
          <p:nvPr/>
        </p:nvSpPr>
        <p:spPr>
          <a:xfrm>
            <a:off x="5216962" y="4752618"/>
            <a:ext cx="4196358" cy="2774156"/>
          </a:xfrm>
          <a:prstGeom prst="roundRect">
            <a:avLst>
              <a:gd name="adj" fmla="val 3434"/>
            </a:avLst>
          </a:prstGeom>
          <a:solidFill>
            <a:srgbClr val="FFFFFF"/>
          </a:solidFill>
          <a:ln w="3048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6" name="Shape 23"/>
          <p:cNvSpPr/>
          <p:nvPr/>
        </p:nvSpPr>
        <p:spPr>
          <a:xfrm>
            <a:off x="5247442" y="4783098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F9D2D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7" name="Text 24"/>
          <p:cNvSpPr/>
          <p:nvPr/>
        </p:nvSpPr>
        <p:spPr>
          <a:xfrm>
            <a:off x="7145060" y="490680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</a:t>
            </a:r>
            <a:endParaRPr lang="en-US" sz="2650" dirty="0"/>
          </a:p>
        </p:txBody>
      </p:sp>
      <p:sp>
        <p:nvSpPr>
          <p:cNvPr id="28" name="Text 25"/>
          <p:cNvSpPr/>
          <p:nvPr/>
        </p:nvSpPr>
        <p:spPr>
          <a:xfrm>
            <a:off x="5474256" y="56903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Basic Utilities</a:t>
            </a:r>
            <a:endParaRPr lang="en-US" sz="2200" dirty="0"/>
          </a:p>
        </p:txBody>
      </p:sp>
      <p:sp>
        <p:nvSpPr>
          <p:cNvPr id="29" name="Text 26"/>
          <p:cNvSpPr/>
          <p:nvPr/>
        </p:nvSpPr>
        <p:spPr>
          <a:xfrm>
            <a:off x="5474256" y="6180773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Calculator and on-screen notes created during the assessment itself.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2377"/>
            <a:ext cx="6455093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What Assessors Will Observe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793790" y="1910358"/>
            <a:ext cx="4219099" cy="1773198"/>
          </a:xfrm>
          <a:prstGeom prst="roundRect">
            <a:avLst>
              <a:gd name="adj" fmla="val 6188"/>
            </a:avLst>
          </a:prstGeom>
          <a:solidFill>
            <a:srgbClr val="FFFFFF"/>
          </a:solidFill>
          <a:ln w="2286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" name="Shape 2"/>
          <p:cNvSpPr/>
          <p:nvPr/>
        </p:nvSpPr>
        <p:spPr>
          <a:xfrm>
            <a:off x="770930" y="1910358"/>
            <a:ext cx="91440" cy="1773198"/>
          </a:xfrm>
          <a:prstGeom prst="roundRect">
            <a:avLst>
              <a:gd name="adj" fmla="val 88558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Text 3"/>
          <p:cNvSpPr/>
          <p:nvPr/>
        </p:nvSpPr>
        <p:spPr>
          <a:xfrm>
            <a:off x="1077992" y="2125980"/>
            <a:ext cx="3267670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Access Multiple Data Sources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077992" y="2542818"/>
            <a:ext cx="3719274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Demonstrate ability to connect to and import data from various file types and systems.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5205651" y="1910358"/>
            <a:ext cx="4219099" cy="1773198"/>
          </a:xfrm>
          <a:prstGeom prst="roundRect">
            <a:avLst>
              <a:gd name="adj" fmla="val 6188"/>
            </a:avLst>
          </a:prstGeom>
          <a:solidFill>
            <a:srgbClr val="FFFFFF"/>
          </a:solidFill>
          <a:ln w="2286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8" name="Shape 6"/>
          <p:cNvSpPr/>
          <p:nvPr/>
        </p:nvSpPr>
        <p:spPr>
          <a:xfrm>
            <a:off x="5182791" y="1910358"/>
            <a:ext cx="91440" cy="1773198"/>
          </a:xfrm>
          <a:prstGeom prst="roundRect">
            <a:avLst>
              <a:gd name="adj" fmla="val 88558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Text 7"/>
          <p:cNvSpPr/>
          <p:nvPr/>
        </p:nvSpPr>
        <p:spPr>
          <a:xfrm>
            <a:off x="5489853" y="2125980"/>
            <a:ext cx="2952155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Examine and Explore Data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5489853" y="2542818"/>
            <a:ext cx="3719274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Show systematic approach to understanding data structure, content, and quality.</a:t>
            </a:r>
            <a:endParaRPr lang="en-US" sz="1500" dirty="0"/>
          </a:p>
        </p:txBody>
      </p:sp>
      <p:sp>
        <p:nvSpPr>
          <p:cNvPr id="11" name="Shape 9"/>
          <p:cNvSpPr/>
          <p:nvPr/>
        </p:nvSpPr>
        <p:spPr>
          <a:xfrm>
            <a:off x="9617512" y="1910358"/>
            <a:ext cx="4219099" cy="1773198"/>
          </a:xfrm>
          <a:prstGeom prst="roundRect">
            <a:avLst>
              <a:gd name="adj" fmla="val 6188"/>
            </a:avLst>
          </a:prstGeom>
          <a:solidFill>
            <a:srgbClr val="FFFFFF"/>
          </a:solidFill>
          <a:ln w="2286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2" name="Shape 10"/>
          <p:cNvSpPr/>
          <p:nvPr/>
        </p:nvSpPr>
        <p:spPr>
          <a:xfrm>
            <a:off x="9594652" y="1910358"/>
            <a:ext cx="91440" cy="1773198"/>
          </a:xfrm>
          <a:prstGeom prst="roundRect">
            <a:avLst>
              <a:gd name="adj" fmla="val 88558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3" name="Text 11"/>
          <p:cNvSpPr/>
          <p:nvPr/>
        </p:nvSpPr>
        <p:spPr>
          <a:xfrm>
            <a:off x="9901714" y="2125980"/>
            <a:ext cx="2764869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Clean and Correct Errors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9901714" y="2542818"/>
            <a:ext cx="371927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Identify inconsistencies, duplicates, and errors, then apply appropriate corrections.</a:t>
            </a:r>
            <a:endParaRPr lang="en-US" sz="1500" dirty="0"/>
          </a:p>
        </p:txBody>
      </p:sp>
      <p:sp>
        <p:nvSpPr>
          <p:cNvPr id="15" name="Shape 13"/>
          <p:cNvSpPr/>
          <p:nvPr/>
        </p:nvSpPr>
        <p:spPr>
          <a:xfrm>
            <a:off x="793790" y="3876318"/>
            <a:ext cx="4219099" cy="1773198"/>
          </a:xfrm>
          <a:prstGeom prst="roundRect">
            <a:avLst>
              <a:gd name="adj" fmla="val 6188"/>
            </a:avLst>
          </a:prstGeom>
          <a:solidFill>
            <a:srgbClr val="FFFFFF"/>
          </a:solidFill>
          <a:ln w="2286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6" name="Shape 14"/>
          <p:cNvSpPr/>
          <p:nvPr/>
        </p:nvSpPr>
        <p:spPr>
          <a:xfrm>
            <a:off x="770930" y="3876318"/>
            <a:ext cx="91440" cy="1773198"/>
          </a:xfrm>
          <a:prstGeom prst="roundRect">
            <a:avLst>
              <a:gd name="adj" fmla="val 88558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7" name="Text 15"/>
          <p:cNvSpPr/>
          <p:nvPr/>
        </p:nvSpPr>
        <p:spPr>
          <a:xfrm>
            <a:off x="1077992" y="4091940"/>
            <a:ext cx="2419231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Filter and Adjust Data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1077992" y="4508778"/>
            <a:ext cx="3719274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Apply relevant criteria to extract meaningful subsets whilst maintaining data integrity.</a:t>
            </a:r>
            <a:endParaRPr lang="en-US" sz="1500" dirty="0"/>
          </a:p>
        </p:txBody>
      </p:sp>
      <p:sp>
        <p:nvSpPr>
          <p:cNvPr id="19" name="Shape 17"/>
          <p:cNvSpPr/>
          <p:nvPr/>
        </p:nvSpPr>
        <p:spPr>
          <a:xfrm>
            <a:off x="5205651" y="3876318"/>
            <a:ext cx="4219099" cy="1773198"/>
          </a:xfrm>
          <a:prstGeom prst="roundRect">
            <a:avLst>
              <a:gd name="adj" fmla="val 6188"/>
            </a:avLst>
          </a:prstGeom>
          <a:solidFill>
            <a:srgbClr val="FFFFFF"/>
          </a:solidFill>
          <a:ln w="2286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0" name="Shape 18"/>
          <p:cNvSpPr/>
          <p:nvPr/>
        </p:nvSpPr>
        <p:spPr>
          <a:xfrm>
            <a:off x="5182791" y="3876318"/>
            <a:ext cx="91440" cy="1773198"/>
          </a:xfrm>
          <a:prstGeom prst="roundRect">
            <a:avLst>
              <a:gd name="adj" fmla="val 88558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1" name="Text 19"/>
          <p:cNvSpPr/>
          <p:nvPr/>
        </p:nvSpPr>
        <p:spPr>
          <a:xfrm>
            <a:off x="5489853" y="4091940"/>
            <a:ext cx="2637115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Save Datasets Correctly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5489853" y="4508778"/>
            <a:ext cx="371927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Store processed data in appropriate formats with clear naming conventions.</a:t>
            </a:r>
            <a:endParaRPr lang="en-US" sz="1500" dirty="0"/>
          </a:p>
        </p:txBody>
      </p:sp>
      <p:sp>
        <p:nvSpPr>
          <p:cNvPr id="23" name="Shape 21"/>
          <p:cNvSpPr/>
          <p:nvPr/>
        </p:nvSpPr>
        <p:spPr>
          <a:xfrm>
            <a:off x="9617512" y="3876318"/>
            <a:ext cx="4219099" cy="1773198"/>
          </a:xfrm>
          <a:prstGeom prst="roundRect">
            <a:avLst>
              <a:gd name="adj" fmla="val 6188"/>
            </a:avLst>
          </a:prstGeom>
          <a:solidFill>
            <a:srgbClr val="FFFFFF"/>
          </a:solidFill>
          <a:ln w="2286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4" name="Shape 22"/>
          <p:cNvSpPr/>
          <p:nvPr/>
        </p:nvSpPr>
        <p:spPr>
          <a:xfrm>
            <a:off x="9594652" y="3876318"/>
            <a:ext cx="91440" cy="1773198"/>
          </a:xfrm>
          <a:prstGeom prst="roundRect">
            <a:avLst>
              <a:gd name="adj" fmla="val 88558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5" name="Text 23"/>
          <p:cNvSpPr/>
          <p:nvPr/>
        </p:nvSpPr>
        <p:spPr>
          <a:xfrm>
            <a:off x="9901714" y="4091940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Make Brief Notes</a:t>
            </a:r>
            <a:endParaRPr lang="en-US" sz="1850" dirty="0"/>
          </a:p>
        </p:txBody>
      </p:sp>
      <p:sp>
        <p:nvSpPr>
          <p:cNvPr id="26" name="Text 24"/>
          <p:cNvSpPr/>
          <p:nvPr/>
        </p:nvSpPr>
        <p:spPr>
          <a:xfrm>
            <a:off x="9901714" y="4508778"/>
            <a:ext cx="371927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Document key findings, decisions, and anomalies discovered during analysis.</a:t>
            </a:r>
            <a:endParaRPr lang="en-US" sz="1500" dirty="0"/>
          </a:p>
        </p:txBody>
      </p:sp>
      <p:sp>
        <p:nvSpPr>
          <p:cNvPr id="27" name="Shape 25"/>
          <p:cNvSpPr/>
          <p:nvPr/>
        </p:nvSpPr>
        <p:spPr>
          <a:xfrm>
            <a:off x="793790" y="5842278"/>
            <a:ext cx="4219099" cy="1464826"/>
          </a:xfrm>
          <a:prstGeom prst="roundRect">
            <a:avLst>
              <a:gd name="adj" fmla="val 7491"/>
            </a:avLst>
          </a:prstGeom>
          <a:solidFill>
            <a:srgbClr val="FFFFFF"/>
          </a:solidFill>
          <a:ln w="2286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8" name="Shape 26"/>
          <p:cNvSpPr/>
          <p:nvPr/>
        </p:nvSpPr>
        <p:spPr>
          <a:xfrm>
            <a:off x="770930" y="5842278"/>
            <a:ext cx="91440" cy="1464826"/>
          </a:xfrm>
          <a:prstGeom prst="roundRect">
            <a:avLst>
              <a:gd name="adj" fmla="val 88558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9" name="Text 27"/>
          <p:cNvSpPr/>
          <p:nvPr/>
        </p:nvSpPr>
        <p:spPr>
          <a:xfrm>
            <a:off x="1077992" y="6057900"/>
            <a:ext cx="2518886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Explain Actions Clearly</a:t>
            </a:r>
            <a:endParaRPr lang="en-US" sz="1850" dirty="0"/>
          </a:p>
        </p:txBody>
      </p:sp>
      <p:sp>
        <p:nvSpPr>
          <p:cNvPr id="30" name="Text 28"/>
          <p:cNvSpPr/>
          <p:nvPr/>
        </p:nvSpPr>
        <p:spPr>
          <a:xfrm>
            <a:off x="1077992" y="6474738"/>
            <a:ext cx="371927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Articulate reasoning behind each decision and technique applied throughout.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" name="Text 1"/>
          <p:cNvSpPr/>
          <p:nvPr/>
        </p:nvSpPr>
        <p:spPr>
          <a:xfrm>
            <a:off x="793790" y="650558"/>
            <a:ext cx="10774323" cy="1346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600"/>
              </a:lnSpc>
              <a:buNone/>
            </a:pPr>
            <a:r>
              <a:rPr lang="en-US" sz="84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Demonstration 1</a:t>
            </a:r>
            <a:endParaRPr lang="en-US" sz="8450" dirty="0"/>
          </a:p>
        </p:txBody>
      </p:sp>
      <p:sp>
        <p:nvSpPr>
          <p:cNvPr id="5" name="Text 2"/>
          <p:cNvSpPr/>
          <p:nvPr/>
        </p:nvSpPr>
        <p:spPr>
          <a:xfrm>
            <a:off x="793790" y="2320409"/>
            <a:ext cx="4309705" cy="538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Gathering</a:t>
            </a:r>
            <a:endParaRPr lang="en-US" sz="3350" dirty="0"/>
          </a:p>
        </p:txBody>
      </p:sp>
      <p:sp>
        <p:nvSpPr>
          <p:cNvPr id="6" name="Shape 3"/>
          <p:cNvSpPr/>
          <p:nvPr/>
        </p:nvSpPr>
        <p:spPr>
          <a:xfrm>
            <a:off x="793790" y="3505438"/>
            <a:ext cx="4203978" cy="1939885"/>
          </a:xfrm>
          <a:prstGeom prst="roundRect">
            <a:avLst>
              <a:gd name="adj" fmla="val 7542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Shape 4"/>
          <p:cNvSpPr/>
          <p:nvPr/>
        </p:nvSpPr>
        <p:spPr>
          <a:xfrm>
            <a:off x="793790" y="3474958"/>
            <a:ext cx="4203978" cy="121920"/>
          </a:xfrm>
          <a:prstGeom prst="roundRect">
            <a:avLst>
              <a:gd name="adj" fmla="val 7423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Shape 5"/>
          <p:cNvSpPr/>
          <p:nvPr/>
        </p:nvSpPr>
        <p:spPr>
          <a:xfrm>
            <a:off x="2572524" y="3182303"/>
            <a:ext cx="646390" cy="646390"/>
          </a:xfrm>
          <a:prstGeom prst="roundRect">
            <a:avLst>
              <a:gd name="adj" fmla="val 14146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6477" y="3376136"/>
            <a:ext cx="258485" cy="25848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039654" y="4044077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Import Data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1039654" y="4509849"/>
            <a:ext cx="371225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Access and load datasets from provided sources.</a:t>
            </a:r>
            <a:endParaRPr lang="en-US" sz="1650" dirty="0"/>
          </a:p>
        </p:txBody>
      </p:sp>
      <p:sp>
        <p:nvSpPr>
          <p:cNvPr id="12" name="Shape 8"/>
          <p:cNvSpPr/>
          <p:nvPr/>
        </p:nvSpPr>
        <p:spPr>
          <a:xfrm>
            <a:off x="5213152" y="3505438"/>
            <a:ext cx="4203978" cy="1939885"/>
          </a:xfrm>
          <a:prstGeom prst="roundRect">
            <a:avLst>
              <a:gd name="adj" fmla="val 7542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3" name="Shape 9"/>
          <p:cNvSpPr/>
          <p:nvPr/>
        </p:nvSpPr>
        <p:spPr>
          <a:xfrm>
            <a:off x="5213152" y="3474958"/>
            <a:ext cx="4203978" cy="121920"/>
          </a:xfrm>
          <a:prstGeom prst="roundRect">
            <a:avLst>
              <a:gd name="adj" fmla="val 7423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4" name="Shape 10"/>
          <p:cNvSpPr/>
          <p:nvPr/>
        </p:nvSpPr>
        <p:spPr>
          <a:xfrm>
            <a:off x="6991886" y="3182303"/>
            <a:ext cx="646390" cy="646390"/>
          </a:xfrm>
          <a:prstGeom prst="roundRect">
            <a:avLst>
              <a:gd name="adj" fmla="val 14146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85839" y="3376136"/>
            <a:ext cx="258485" cy="258485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5459016" y="4044077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Clean &amp; Prepare</a:t>
            </a:r>
            <a:endParaRPr lang="en-US" sz="2100" dirty="0"/>
          </a:p>
        </p:txBody>
      </p:sp>
      <p:sp>
        <p:nvSpPr>
          <p:cNvPr id="17" name="Text 12"/>
          <p:cNvSpPr/>
          <p:nvPr/>
        </p:nvSpPr>
        <p:spPr>
          <a:xfrm>
            <a:off x="5459016" y="4509849"/>
            <a:ext cx="371225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Identify and resolve quality issues systematically.</a:t>
            </a:r>
            <a:endParaRPr lang="en-US" sz="1650" dirty="0"/>
          </a:p>
        </p:txBody>
      </p:sp>
      <p:sp>
        <p:nvSpPr>
          <p:cNvPr id="18" name="Shape 13"/>
          <p:cNvSpPr/>
          <p:nvPr/>
        </p:nvSpPr>
        <p:spPr>
          <a:xfrm>
            <a:off x="9632513" y="3505438"/>
            <a:ext cx="4203978" cy="1939885"/>
          </a:xfrm>
          <a:prstGeom prst="roundRect">
            <a:avLst>
              <a:gd name="adj" fmla="val 7542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9" name="Shape 14"/>
          <p:cNvSpPr/>
          <p:nvPr/>
        </p:nvSpPr>
        <p:spPr>
          <a:xfrm>
            <a:off x="9632513" y="3474958"/>
            <a:ext cx="4203978" cy="121920"/>
          </a:xfrm>
          <a:prstGeom prst="roundRect">
            <a:avLst>
              <a:gd name="adj" fmla="val 7423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0" name="Shape 15"/>
          <p:cNvSpPr/>
          <p:nvPr/>
        </p:nvSpPr>
        <p:spPr>
          <a:xfrm>
            <a:off x="11411248" y="3182303"/>
            <a:ext cx="646390" cy="646390"/>
          </a:xfrm>
          <a:prstGeom prst="roundRect">
            <a:avLst>
              <a:gd name="adj" fmla="val 14146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05200" y="3376136"/>
            <a:ext cx="258485" cy="258485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9878378" y="4044077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Blend Datasets</a:t>
            </a:r>
            <a:endParaRPr lang="en-US" sz="2100" dirty="0"/>
          </a:p>
        </p:txBody>
      </p:sp>
      <p:sp>
        <p:nvSpPr>
          <p:cNvPr id="23" name="Text 17"/>
          <p:cNvSpPr/>
          <p:nvPr/>
        </p:nvSpPr>
        <p:spPr>
          <a:xfrm>
            <a:off x="9878378" y="4509849"/>
            <a:ext cx="371225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Combine multiple sources into unified structure.</a:t>
            </a:r>
            <a:endParaRPr lang="en-US" sz="1650" dirty="0"/>
          </a:p>
        </p:txBody>
      </p:sp>
      <p:sp>
        <p:nvSpPr>
          <p:cNvPr id="24" name="Shape 18"/>
          <p:cNvSpPr/>
          <p:nvPr/>
        </p:nvSpPr>
        <p:spPr>
          <a:xfrm>
            <a:off x="793790" y="5983843"/>
            <a:ext cx="6413659" cy="1595080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5" name="Shape 19"/>
          <p:cNvSpPr/>
          <p:nvPr/>
        </p:nvSpPr>
        <p:spPr>
          <a:xfrm>
            <a:off x="793790" y="5953363"/>
            <a:ext cx="6413659" cy="121920"/>
          </a:xfrm>
          <a:prstGeom prst="roundRect">
            <a:avLst>
              <a:gd name="adj" fmla="val 7423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6" name="Shape 20"/>
          <p:cNvSpPr/>
          <p:nvPr/>
        </p:nvSpPr>
        <p:spPr>
          <a:xfrm>
            <a:off x="3677424" y="5660708"/>
            <a:ext cx="646390" cy="646390"/>
          </a:xfrm>
          <a:prstGeom prst="roundRect">
            <a:avLst>
              <a:gd name="adj" fmla="val 14146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27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71377" y="5854541"/>
            <a:ext cx="258485" cy="258485"/>
          </a:xfrm>
          <a:prstGeom prst="rect">
            <a:avLst/>
          </a:prstGeom>
        </p:spPr>
      </p:pic>
      <p:sp>
        <p:nvSpPr>
          <p:cNvPr id="28" name="Text 21"/>
          <p:cNvSpPr/>
          <p:nvPr/>
        </p:nvSpPr>
        <p:spPr>
          <a:xfrm>
            <a:off x="1039654" y="6522482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Link Records</a:t>
            </a:r>
            <a:endParaRPr lang="en-US" sz="2100" dirty="0"/>
          </a:p>
        </p:txBody>
      </p:sp>
      <p:sp>
        <p:nvSpPr>
          <p:cNvPr id="29" name="Text 22"/>
          <p:cNvSpPr/>
          <p:nvPr/>
        </p:nvSpPr>
        <p:spPr>
          <a:xfrm>
            <a:off x="1039654" y="6988254"/>
            <a:ext cx="592193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Establish relationships between related data points.</a:t>
            </a:r>
            <a:endParaRPr lang="en-US" sz="1650" dirty="0"/>
          </a:p>
        </p:txBody>
      </p:sp>
      <p:sp>
        <p:nvSpPr>
          <p:cNvPr id="30" name="Shape 23"/>
          <p:cNvSpPr/>
          <p:nvPr/>
        </p:nvSpPr>
        <p:spPr>
          <a:xfrm>
            <a:off x="7422833" y="5983843"/>
            <a:ext cx="6413659" cy="1595080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1" name="Shape 24"/>
          <p:cNvSpPr/>
          <p:nvPr/>
        </p:nvSpPr>
        <p:spPr>
          <a:xfrm>
            <a:off x="7422833" y="5953363"/>
            <a:ext cx="6413659" cy="121920"/>
          </a:xfrm>
          <a:prstGeom prst="roundRect">
            <a:avLst>
              <a:gd name="adj" fmla="val 7423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2" name="Shape 25"/>
          <p:cNvSpPr/>
          <p:nvPr/>
        </p:nvSpPr>
        <p:spPr>
          <a:xfrm>
            <a:off x="10306467" y="5660708"/>
            <a:ext cx="646390" cy="646390"/>
          </a:xfrm>
          <a:prstGeom prst="roundRect">
            <a:avLst>
              <a:gd name="adj" fmla="val 14146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33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00420" y="5854541"/>
            <a:ext cx="258485" cy="258485"/>
          </a:xfrm>
          <a:prstGeom prst="rect">
            <a:avLst/>
          </a:prstGeom>
        </p:spPr>
      </p:pic>
      <p:sp>
        <p:nvSpPr>
          <p:cNvPr id="34" name="Text 26"/>
          <p:cNvSpPr/>
          <p:nvPr/>
        </p:nvSpPr>
        <p:spPr>
          <a:xfrm>
            <a:off x="7668697" y="6522482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Summarise Findings</a:t>
            </a:r>
            <a:endParaRPr lang="en-US" sz="2100" dirty="0"/>
          </a:p>
        </p:txBody>
      </p:sp>
      <p:sp>
        <p:nvSpPr>
          <p:cNvPr id="35" name="Text 27"/>
          <p:cNvSpPr/>
          <p:nvPr/>
        </p:nvSpPr>
        <p:spPr>
          <a:xfrm>
            <a:off x="7668697" y="6988254"/>
            <a:ext cx="592193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Present key insights clearly and concisely.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" name="Text 1"/>
          <p:cNvSpPr/>
          <p:nvPr/>
        </p:nvSpPr>
        <p:spPr>
          <a:xfrm>
            <a:off x="793790" y="1572578"/>
            <a:ext cx="97637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Knowledge Criteria: Demonstration 1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2621518"/>
            <a:ext cx="4196358" cy="4035385"/>
          </a:xfrm>
          <a:prstGeom prst="roundRect">
            <a:avLst>
              <a:gd name="adj" fmla="val 2361"/>
            </a:avLst>
          </a:prstGeom>
          <a:solidFill>
            <a:srgbClr val="F9D2D9"/>
          </a:solidFill>
          <a:ln w="762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6" name="Shape 3"/>
          <p:cNvSpPr/>
          <p:nvPr/>
        </p:nvSpPr>
        <p:spPr>
          <a:xfrm>
            <a:off x="1028224" y="285595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5390" y="3042999"/>
            <a:ext cx="306110" cy="30611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28224" y="3763208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K2: Data Access &amp; Extraction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028224" y="4607957"/>
            <a:ext cx="37274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Demonstrate understanding of how to locate, access, and extract data from various sources including databases, spreadsheets, and external systems.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216962" y="2621518"/>
            <a:ext cx="4196358" cy="4035385"/>
          </a:xfrm>
          <a:prstGeom prst="roundRect">
            <a:avLst>
              <a:gd name="adj" fmla="val 2361"/>
            </a:avLst>
          </a:prstGeom>
          <a:solidFill>
            <a:srgbClr val="F9D2D9"/>
          </a:solidFill>
          <a:ln w="762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1" name="Shape 7"/>
          <p:cNvSpPr/>
          <p:nvPr/>
        </p:nvSpPr>
        <p:spPr>
          <a:xfrm>
            <a:off x="5451396" y="285595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8562" y="3042999"/>
            <a:ext cx="306110" cy="30611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451396" y="3763208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K3: Data Collation &amp; Formatting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5451396" y="4607957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Show knowledge of techniques for organising, structuring, and formatting data appropriately for analysis purposes.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9640133" y="2621518"/>
            <a:ext cx="4196358" cy="4035385"/>
          </a:xfrm>
          <a:prstGeom prst="roundRect">
            <a:avLst>
              <a:gd name="adj" fmla="val 2361"/>
            </a:avLst>
          </a:prstGeom>
          <a:solidFill>
            <a:srgbClr val="F9D2D9"/>
          </a:solidFill>
          <a:ln w="762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6" name="Shape 11"/>
          <p:cNvSpPr/>
          <p:nvPr/>
        </p:nvSpPr>
        <p:spPr>
          <a:xfrm>
            <a:off x="9874568" y="285595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61734" y="3042999"/>
            <a:ext cx="306110" cy="30611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874568" y="3763208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K6: Blending Multiple Sources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9874568" y="4607957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Explain methods for combining data from different sources whilst maintaining consistency and integrity across datasets.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06629"/>
            <a:ext cx="5304949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Skills Criteria: Demonstration 1</a:t>
            </a:r>
            <a:endParaRPr lang="en-US" sz="2900" dirty="0"/>
          </a:p>
        </p:txBody>
      </p:sp>
      <p:sp>
        <p:nvSpPr>
          <p:cNvPr id="3" name="Shape 1"/>
          <p:cNvSpPr/>
          <p:nvPr/>
        </p:nvSpPr>
        <p:spPr>
          <a:xfrm>
            <a:off x="793790" y="2362200"/>
            <a:ext cx="6447711" cy="1321951"/>
          </a:xfrm>
          <a:prstGeom prst="roundRect">
            <a:avLst>
              <a:gd name="adj" fmla="val 4684"/>
            </a:avLst>
          </a:prstGeom>
          <a:solidFill>
            <a:srgbClr val="FFFFFF"/>
          </a:solidFill>
          <a:ln w="1524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" name="Shape 2"/>
          <p:cNvSpPr/>
          <p:nvPr/>
        </p:nvSpPr>
        <p:spPr>
          <a:xfrm>
            <a:off x="809030" y="2377440"/>
            <a:ext cx="6417231" cy="442198"/>
          </a:xfrm>
          <a:prstGeom prst="roundRect">
            <a:avLst>
              <a:gd name="adj" fmla="val 9868"/>
            </a:avLst>
          </a:prstGeom>
          <a:solidFill>
            <a:srgbClr val="F9D2D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Text 3"/>
          <p:cNvSpPr/>
          <p:nvPr/>
        </p:nvSpPr>
        <p:spPr>
          <a:xfrm>
            <a:off x="3907036" y="2456498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956429" y="2967038"/>
            <a:ext cx="2234922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S1: Source &amp; Migrate Data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956429" y="3285768"/>
            <a:ext cx="612243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Successfully import data from varied locations and formats.</a:t>
            </a:r>
            <a:endParaRPr lang="en-US" sz="1150" dirty="0"/>
          </a:p>
        </p:txBody>
      </p:sp>
      <p:sp>
        <p:nvSpPr>
          <p:cNvPr id="8" name="Shape 6"/>
          <p:cNvSpPr/>
          <p:nvPr/>
        </p:nvSpPr>
        <p:spPr>
          <a:xfrm>
            <a:off x="7388900" y="2362200"/>
            <a:ext cx="6447711" cy="1321951"/>
          </a:xfrm>
          <a:prstGeom prst="roundRect">
            <a:avLst>
              <a:gd name="adj" fmla="val 4684"/>
            </a:avLst>
          </a:prstGeom>
          <a:solidFill>
            <a:srgbClr val="FFFFFF"/>
          </a:solidFill>
          <a:ln w="1524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9" name="Shape 7"/>
          <p:cNvSpPr/>
          <p:nvPr/>
        </p:nvSpPr>
        <p:spPr>
          <a:xfrm>
            <a:off x="7404140" y="2377440"/>
            <a:ext cx="6417231" cy="442198"/>
          </a:xfrm>
          <a:prstGeom prst="roundRect">
            <a:avLst>
              <a:gd name="adj" fmla="val 9868"/>
            </a:avLst>
          </a:prstGeom>
          <a:solidFill>
            <a:srgbClr val="F9D2D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Text 8"/>
          <p:cNvSpPr/>
          <p:nvPr/>
        </p:nvSpPr>
        <p:spPr>
          <a:xfrm>
            <a:off x="10502146" y="2456498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51539" y="2967038"/>
            <a:ext cx="2089190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S2: Collect, Format, Save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7551539" y="3285768"/>
            <a:ext cx="612243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Apply consistent formatting and save datasets appropriately.</a:t>
            </a:r>
            <a:endParaRPr lang="en-US" sz="1150" dirty="0"/>
          </a:p>
        </p:txBody>
      </p:sp>
      <p:sp>
        <p:nvSpPr>
          <p:cNvPr id="13" name="Shape 11"/>
          <p:cNvSpPr/>
          <p:nvPr/>
        </p:nvSpPr>
        <p:spPr>
          <a:xfrm>
            <a:off x="793790" y="3831550"/>
            <a:ext cx="6447711" cy="1321951"/>
          </a:xfrm>
          <a:prstGeom prst="roundRect">
            <a:avLst>
              <a:gd name="adj" fmla="val 4684"/>
            </a:avLst>
          </a:prstGeom>
          <a:solidFill>
            <a:srgbClr val="FFFFFF"/>
          </a:solidFill>
          <a:ln w="1524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4" name="Shape 12"/>
          <p:cNvSpPr/>
          <p:nvPr/>
        </p:nvSpPr>
        <p:spPr>
          <a:xfrm>
            <a:off x="809030" y="3846790"/>
            <a:ext cx="6417231" cy="442198"/>
          </a:xfrm>
          <a:prstGeom prst="roundRect">
            <a:avLst>
              <a:gd name="adj" fmla="val 9868"/>
            </a:avLst>
          </a:prstGeom>
          <a:solidFill>
            <a:srgbClr val="F9D2D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5" name="Text 13"/>
          <p:cNvSpPr/>
          <p:nvPr/>
        </p:nvSpPr>
        <p:spPr>
          <a:xfrm>
            <a:off x="3907036" y="3925848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956429" y="4436388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S3: Summarise Data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956429" y="4755118"/>
            <a:ext cx="612243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Extract and present key information effectively.</a:t>
            </a:r>
            <a:endParaRPr lang="en-US" sz="1150" dirty="0"/>
          </a:p>
        </p:txBody>
      </p:sp>
      <p:sp>
        <p:nvSpPr>
          <p:cNvPr id="18" name="Shape 16"/>
          <p:cNvSpPr/>
          <p:nvPr/>
        </p:nvSpPr>
        <p:spPr>
          <a:xfrm>
            <a:off x="7388900" y="3831550"/>
            <a:ext cx="6447711" cy="1321951"/>
          </a:xfrm>
          <a:prstGeom prst="roundRect">
            <a:avLst>
              <a:gd name="adj" fmla="val 4684"/>
            </a:avLst>
          </a:prstGeom>
          <a:solidFill>
            <a:srgbClr val="FFFFFF"/>
          </a:solidFill>
          <a:ln w="1524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9" name="Shape 17"/>
          <p:cNvSpPr/>
          <p:nvPr/>
        </p:nvSpPr>
        <p:spPr>
          <a:xfrm>
            <a:off x="7404140" y="3846790"/>
            <a:ext cx="6417231" cy="442198"/>
          </a:xfrm>
          <a:prstGeom prst="roundRect">
            <a:avLst>
              <a:gd name="adj" fmla="val 9868"/>
            </a:avLst>
          </a:prstGeom>
          <a:solidFill>
            <a:srgbClr val="F9D2D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0" name="Text 18"/>
          <p:cNvSpPr/>
          <p:nvPr/>
        </p:nvSpPr>
        <p:spPr>
          <a:xfrm>
            <a:off x="10502146" y="3925848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</a:t>
            </a:r>
            <a:endParaRPr lang="en-US" sz="1700" dirty="0"/>
          </a:p>
        </p:txBody>
      </p:sp>
      <p:sp>
        <p:nvSpPr>
          <p:cNvPr id="21" name="Text 19"/>
          <p:cNvSpPr/>
          <p:nvPr/>
        </p:nvSpPr>
        <p:spPr>
          <a:xfrm>
            <a:off x="7551539" y="4436388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S4: Blend Datasets</a:t>
            </a:r>
            <a:endParaRPr lang="en-US" sz="1450" dirty="0"/>
          </a:p>
        </p:txBody>
      </p:sp>
      <p:sp>
        <p:nvSpPr>
          <p:cNvPr id="22" name="Text 20"/>
          <p:cNvSpPr/>
          <p:nvPr/>
        </p:nvSpPr>
        <p:spPr>
          <a:xfrm>
            <a:off x="7551539" y="4755118"/>
            <a:ext cx="612243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Merge multiple sources into cohesive structures.</a:t>
            </a:r>
            <a:endParaRPr lang="en-US" sz="1150" dirty="0"/>
          </a:p>
        </p:txBody>
      </p:sp>
      <p:sp>
        <p:nvSpPr>
          <p:cNvPr id="23" name="Shape 21"/>
          <p:cNvSpPr/>
          <p:nvPr/>
        </p:nvSpPr>
        <p:spPr>
          <a:xfrm>
            <a:off x="793790" y="5300901"/>
            <a:ext cx="6447711" cy="1321951"/>
          </a:xfrm>
          <a:prstGeom prst="roundRect">
            <a:avLst>
              <a:gd name="adj" fmla="val 4684"/>
            </a:avLst>
          </a:prstGeom>
          <a:solidFill>
            <a:srgbClr val="FFFFFF"/>
          </a:solidFill>
          <a:ln w="1524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4" name="Shape 22"/>
          <p:cNvSpPr/>
          <p:nvPr/>
        </p:nvSpPr>
        <p:spPr>
          <a:xfrm>
            <a:off x="809030" y="5316141"/>
            <a:ext cx="6417231" cy="442198"/>
          </a:xfrm>
          <a:prstGeom prst="roundRect">
            <a:avLst>
              <a:gd name="adj" fmla="val 9868"/>
            </a:avLst>
          </a:prstGeom>
          <a:solidFill>
            <a:srgbClr val="F9D2D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5" name="Text 23"/>
          <p:cNvSpPr/>
          <p:nvPr/>
        </p:nvSpPr>
        <p:spPr>
          <a:xfrm>
            <a:off x="3907036" y="5395198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</a:t>
            </a:r>
            <a:endParaRPr lang="en-US" sz="1700" dirty="0"/>
          </a:p>
        </p:txBody>
      </p:sp>
      <p:sp>
        <p:nvSpPr>
          <p:cNvPr id="26" name="Text 24"/>
          <p:cNvSpPr/>
          <p:nvPr/>
        </p:nvSpPr>
        <p:spPr>
          <a:xfrm>
            <a:off x="956429" y="5905738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S5: Link Datasets</a:t>
            </a:r>
            <a:endParaRPr lang="en-US" sz="1450" dirty="0"/>
          </a:p>
        </p:txBody>
      </p:sp>
      <p:sp>
        <p:nvSpPr>
          <p:cNvPr id="27" name="Text 25"/>
          <p:cNvSpPr/>
          <p:nvPr/>
        </p:nvSpPr>
        <p:spPr>
          <a:xfrm>
            <a:off x="956429" y="6224468"/>
            <a:ext cx="612243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Create meaningful relationships between records.</a:t>
            </a:r>
            <a:endParaRPr lang="en-US" sz="1150" dirty="0"/>
          </a:p>
        </p:txBody>
      </p:sp>
      <p:sp>
        <p:nvSpPr>
          <p:cNvPr id="28" name="Shape 26"/>
          <p:cNvSpPr/>
          <p:nvPr/>
        </p:nvSpPr>
        <p:spPr>
          <a:xfrm>
            <a:off x="7388900" y="5300901"/>
            <a:ext cx="6447711" cy="1321951"/>
          </a:xfrm>
          <a:prstGeom prst="roundRect">
            <a:avLst>
              <a:gd name="adj" fmla="val 4684"/>
            </a:avLst>
          </a:prstGeom>
          <a:solidFill>
            <a:srgbClr val="FFFFFF"/>
          </a:solidFill>
          <a:ln w="1524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9" name="Shape 27"/>
          <p:cNvSpPr/>
          <p:nvPr/>
        </p:nvSpPr>
        <p:spPr>
          <a:xfrm>
            <a:off x="7404140" y="5316141"/>
            <a:ext cx="6417231" cy="442198"/>
          </a:xfrm>
          <a:prstGeom prst="roundRect">
            <a:avLst>
              <a:gd name="adj" fmla="val 9868"/>
            </a:avLst>
          </a:prstGeom>
          <a:solidFill>
            <a:srgbClr val="F9D2D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0" name="Text 28"/>
          <p:cNvSpPr/>
          <p:nvPr/>
        </p:nvSpPr>
        <p:spPr>
          <a:xfrm>
            <a:off x="10502146" y="5395198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6</a:t>
            </a:r>
            <a:endParaRPr lang="en-US" sz="1700" dirty="0"/>
          </a:p>
        </p:txBody>
      </p:sp>
      <p:sp>
        <p:nvSpPr>
          <p:cNvPr id="31" name="Text 29"/>
          <p:cNvSpPr/>
          <p:nvPr/>
        </p:nvSpPr>
        <p:spPr>
          <a:xfrm>
            <a:off x="7551539" y="5905738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S6: Identify Patterns</a:t>
            </a:r>
            <a:endParaRPr lang="en-US" sz="1450" dirty="0"/>
          </a:p>
        </p:txBody>
      </p:sp>
      <p:sp>
        <p:nvSpPr>
          <p:cNvPr id="32" name="Text 30"/>
          <p:cNvSpPr/>
          <p:nvPr/>
        </p:nvSpPr>
        <p:spPr>
          <a:xfrm>
            <a:off x="7551539" y="6224468"/>
            <a:ext cx="612243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Recognise trends, anomalies, and relationships in data.</a:t>
            </a:r>
            <a:endParaRPr lang="en-US" sz="1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4690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Achieving Distinction in Demonstration 1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04624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52D4D"/>
          </a:solidFill>
          <a:ln w="7620">
            <a:solidFill>
              <a:srgbClr val="FE4666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1028224" y="29390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Analyse the Purpose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429476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Go beyond </a:t>
            </a:r>
            <a:r>
              <a:rPr lang="en-US" sz="1750" i="1" dirty="0">
                <a:solidFill>
                  <a:srgbClr val="FFFFFF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how</a:t>
            </a:r>
            <a:r>
              <a:rPr lang="en-US" sz="1750" dirty="0">
                <a:solidFill>
                  <a:srgbClr val="FFFFFF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 data is gathered. Explain </a:t>
            </a:r>
            <a:r>
              <a:rPr lang="en-US" sz="1750" b="1" dirty="0">
                <a:solidFill>
                  <a:srgbClr val="FFFFFF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why</a:t>
            </a:r>
            <a:r>
              <a:rPr lang="en-US" sz="1750" dirty="0">
                <a:solidFill>
                  <a:srgbClr val="FFFFFF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 specific data sources are selected and what business value they provide to the analysis.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616529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51BBBE"/>
          </a:solidFill>
          <a:ln w="7620">
            <a:solidFill>
              <a:srgbClr val="37A1A4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1028224" y="4850963"/>
            <a:ext cx="30640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Justify Multiple Sources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8224" y="534138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Articulate </a:t>
            </a:r>
            <a:r>
              <a:rPr lang="en-US" sz="1750" b="1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why</a:t>
            </a:r>
            <a:r>
              <a:rPr lang="en-US" sz="175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 combining multiple data sources creates more comprehensive insights than relying on a single source alone.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55677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Distinction requires demonstrating deeper analytical thinking and understanding of the strategic importance behind technical tasks.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2026</Words>
  <Application>Microsoft Office PowerPoint</Application>
  <PresentationFormat>Custom</PresentationFormat>
  <Paragraphs>293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Open Sans Light</vt:lpstr>
      <vt:lpstr>Arial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Michael Chittenden</dc:creator>
  <cp:lastModifiedBy>Michael Chittenden</cp:lastModifiedBy>
  <cp:revision>1</cp:revision>
  <dcterms:created xsi:type="dcterms:W3CDTF">2025-12-05T09:59:02Z</dcterms:created>
  <dcterms:modified xsi:type="dcterms:W3CDTF">2025-12-05T10:10:28Z</dcterms:modified>
</cp:coreProperties>
</file>